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79" r:id="rId4"/>
    <p:sldId id="281" r:id="rId5"/>
    <p:sldId id="282" r:id="rId6"/>
    <p:sldId id="283" r:id="rId7"/>
    <p:sldId id="284" r:id="rId8"/>
    <p:sldId id="285" r:id="rId9"/>
    <p:sldId id="286" r:id="rId10"/>
    <p:sldId id="287" r:id="rId11"/>
    <p:sldId id="259" r:id="rId12"/>
    <p:sldId id="260" r:id="rId13"/>
    <p:sldId id="261" r:id="rId14"/>
    <p:sldId id="289" r:id="rId15"/>
    <p:sldId id="290" r:id="rId16"/>
    <p:sldId id="291" r:id="rId17"/>
    <p:sldId id="292" r:id="rId18"/>
    <p:sldId id="288" r:id="rId19"/>
    <p:sldId id="262" r:id="rId20"/>
  </p:sldIdLst>
  <p:sldSz cx="12192000" cy="6858000"/>
  <p:notesSz cx="6799263" cy="9929813"/>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41" autoAdjust="0"/>
    <p:restoredTop sz="94660"/>
  </p:normalViewPr>
  <p:slideViewPr>
    <p:cSldViewPr snapToGrid="0">
      <p:cViewPr varScale="1">
        <p:scale>
          <a:sx n="106" d="100"/>
          <a:sy n="106" d="100"/>
        </p:scale>
        <p:origin x="184" y="72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Modifier le style des sous-titres du masque</a:t>
            </a:r>
          </a:p>
        </p:txBody>
      </p:sp>
      <p:sp>
        <p:nvSpPr>
          <p:cNvPr id="4" name="Espace réservé de la date 3"/>
          <p:cNvSpPr>
            <a:spLocks noGrp="1"/>
          </p:cNvSpPr>
          <p:nvPr>
            <p:ph type="dt" sz="half" idx="10"/>
          </p:nvPr>
        </p:nvSpPr>
        <p:spPr/>
        <p:txBody>
          <a:bodyPr/>
          <a:lstStyle/>
          <a:p>
            <a:fld id="{934D8B6E-4FAD-4BA1-AE5A-5637B41C2106}" type="datetimeFigureOut">
              <a:rPr lang="fr-FR" smtClean="0"/>
              <a:pPr/>
              <a:t>17/04/2023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33C3B8E-9DB4-4161-95D8-DE0BE45C0D20}" type="slidenum">
              <a:rPr lang="fr-FR" smtClean="0"/>
              <a:pPr/>
              <a:t>‹N°›</a:t>
            </a:fld>
            <a:endParaRPr lang="fr-FR"/>
          </a:p>
        </p:txBody>
      </p:sp>
    </p:spTree>
    <p:extLst>
      <p:ext uri="{BB962C8B-B14F-4D97-AF65-F5344CB8AC3E}">
        <p14:creationId xmlns:p14="http://schemas.microsoft.com/office/powerpoint/2010/main" val="21961665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texte vertical 2"/>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934D8B6E-4FAD-4BA1-AE5A-5637B41C2106}" type="datetimeFigureOut">
              <a:rPr lang="fr-FR" smtClean="0"/>
              <a:pPr/>
              <a:t>17/04/2023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33C3B8E-9DB4-4161-95D8-DE0BE45C0D20}" type="slidenum">
              <a:rPr lang="fr-FR" smtClean="0"/>
              <a:pPr/>
              <a:t>‹N°›</a:t>
            </a:fld>
            <a:endParaRPr lang="fr-FR"/>
          </a:p>
        </p:txBody>
      </p:sp>
    </p:spTree>
    <p:extLst>
      <p:ext uri="{BB962C8B-B14F-4D97-AF65-F5344CB8AC3E}">
        <p14:creationId xmlns:p14="http://schemas.microsoft.com/office/powerpoint/2010/main" val="39769088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934D8B6E-4FAD-4BA1-AE5A-5637B41C2106}" type="datetimeFigureOut">
              <a:rPr lang="fr-FR" smtClean="0"/>
              <a:pPr/>
              <a:t>17/04/2023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33C3B8E-9DB4-4161-95D8-DE0BE45C0D20}" type="slidenum">
              <a:rPr lang="fr-FR" smtClean="0"/>
              <a:pPr/>
              <a:t>‹N°›</a:t>
            </a:fld>
            <a:endParaRPr lang="fr-FR"/>
          </a:p>
        </p:txBody>
      </p:sp>
    </p:spTree>
    <p:extLst>
      <p:ext uri="{BB962C8B-B14F-4D97-AF65-F5344CB8AC3E}">
        <p14:creationId xmlns:p14="http://schemas.microsoft.com/office/powerpoint/2010/main" val="10379633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934D8B6E-4FAD-4BA1-AE5A-5637B41C2106}" type="datetimeFigureOut">
              <a:rPr lang="fr-FR" smtClean="0"/>
              <a:pPr/>
              <a:t>17/04/2023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33C3B8E-9DB4-4161-95D8-DE0BE45C0D20}" type="slidenum">
              <a:rPr lang="fr-FR" smtClean="0"/>
              <a:pPr/>
              <a:t>‹N°›</a:t>
            </a:fld>
            <a:endParaRPr lang="fr-FR"/>
          </a:p>
        </p:txBody>
      </p:sp>
    </p:spTree>
    <p:extLst>
      <p:ext uri="{BB962C8B-B14F-4D97-AF65-F5344CB8AC3E}">
        <p14:creationId xmlns:p14="http://schemas.microsoft.com/office/powerpoint/2010/main" val="9125743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Modifier les styles du texte du masque</a:t>
            </a:r>
          </a:p>
        </p:txBody>
      </p:sp>
      <p:sp>
        <p:nvSpPr>
          <p:cNvPr id="4" name="Espace réservé de la date 3"/>
          <p:cNvSpPr>
            <a:spLocks noGrp="1"/>
          </p:cNvSpPr>
          <p:nvPr>
            <p:ph type="dt" sz="half" idx="10"/>
          </p:nvPr>
        </p:nvSpPr>
        <p:spPr/>
        <p:txBody>
          <a:bodyPr/>
          <a:lstStyle/>
          <a:p>
            <a:fld id="{934D8B6E-4FAD-4BA1-AE5A-5637B41C2106}" type="datetimeFigureOut">
              <a:rPr lang="fr-FR" smtClean="0"/>
              <a:pPr/>
              <a:t>17/04/2023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33C3B8E-9DB4-4161-95D8-DE0BE45C0D20}" type="slidenum">
              <a:rPr lang="fr-FR" smtClean="0"/>
              <a:pPr/>
              <a:t>‹N°›</a:t>
            </a:fld>
            <a:endParaRPr lang="fr-FR"/>
          </a:p>
        </p:txBody>
      </p:sp>
    </p:spTree>
    <p:extLst>
      <p:ext uri="{BB962C8B-B14F-4D97-AF65-F5344CB8AC3E}">
        <p14:creationId xmlns:p14="http://schemas.microsoft.com/office/powerpoint/2010/main" val="3979810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sz="half" idx="1"/>
          </p:nvPr>
        </p:nvSpPr>
        <p:spPr>
          <a:xfrm>
            <a:off x="838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6172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934D8B6E-4FAD-4BA1-AE5A-5637B41C2106}" type="datetimeFigureOut">
              <a:rPr lang="fr-FR" smtClean="0"/>
              <a:pPr/>
              <a:t>17/04/2023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A33C3B8E-9DB4-4161-95D8-DE0BE45C0D20}" type="slidenum">
              <a:rPr lang="fr-FR" smtClean="0"/>
              <a:pPr/>
              <a:t>‹N°›</a:t>
            </a:fld>
            <a:endParaRPr lang="fr-FR"/>
          </a:p>
        </p:txBody>
      </p:sp>
    </p:spTree>
    <p:extLst>
      <p:ext uri="{BB962C8B-B14F-4D97-AF65-F5344CB8AC3E}">
        <p14:creationId xmlns:p14="http://schemas.microsoft.com/office/powerpoint/2010/main" val="19435095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934D8B6E-4FAD-4BA1-AE5A-5637B41C2106}" type="datetimeFigureOut">
              <a:rPr lang="fr-FR" smtClean="0"/>
              <a:pPr/>
              <a:t>17/04/2023</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A33C3B8E-9DB4-4161-95D8-DE0BE45C0D20}" type="slidenum">
              <a:rPr lang="fr-FR" smtClean="0"/>
              <a:pPr/>
              <a:t>‹N°›</a:t>
            </a:fld>
            <a:endParaRPr lang="fr-FR"/>
          </a:p>
        </p:txBody>
      </p:sp>
    </p:spTree>
    <p:extLst>
      <p:ext uri="{BB962C8B-B14F-4D97-AF65-F5344CB8AC3E}">
        <p14:creationId xmlns:p14="http://schemas.microsoft.com/office/powerpoint/2010/main" val="34879569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e la date 2"/>
          <p:cNvSpPr>
            <a:spLocks noGrp="1"/>
          </p:cNvSpPr>
          <p:nvPr>
            <p:ph type="dt" sz="half" idx="10"/>
          </p:nvPr>
        </p:nvSpPr>
        <p:spPr/>
        <p:txBody>
          <a:bodyPr/>
          <a:lstStyle/>
          <a:p>
            <a:fld id="{934D8B6E-4FAD-4BA1-AE5A-5637B41C2106}" type="datetimeFigureOut">
              <a:rPr lang="fr-FR" smtClean="0"/>
              <a:pPr/>
              <a:t>17/04/2023</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A33C3B8E-9DB4-4161-95D8-DE0BE45C0D20}" type="slidenum">
              <a:rPr lang="fr-FR" smtClean="0"/>
              <a:pPr/>
              <a:t>‹N°›</a:t>
            </a:fld>
            <a:endParaRPr lang="fr-FR"/>
          </a:p>
        </p:txBody>
      </p:sp>
    </p:spTree>
    <p:extLst>
      <p:ext uri="{BB962C8B-B14F-4D97-AF65-F5344CB8AC3E}">
        <p14:creationId xmlns:p14="http://schemas.microsoft.com/office/powerpoint/2010/main" val="13778341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934D8B6E-4FAD-4BA1-AE5A-5637B41C2106}" type="datetimeFigureOut">
              <a:rPr lang="fr-FR" smtClean="0"/>
              <a:pPr/>
              <a:t>17/04/2023</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A33C3B8E-9DB4-4161-95D8-DE0BE45C0D20}" type="slidenum">
              <a:rPr lang="fr-FR" smtClean="0"/>
              <a:pPr/>
              <a:t>‹N°›</a:t>
            </a:fld>
            <a:endParaRPr lang="fr-FR"/>
          </a:p>
        </p:txBody>
      </p:sp>
    </p:spTree>
    <p:extLst>
      <p:ext uri="{BB962C8B-B14F-4D97-AF65-F5344CB8AC3E}">
        <p14:creationId xmlns:p14="http://schemas.microsoft.com/office/powerpoint/2010/main" val="7276637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p:cNvSpPr>
            <a:spLocks noGrp="1"/>
          </p:cNvSpPr>
          <p:nvPr>
            <p:ph type="dt" sz="half" idx="10"/>
          </p:nvPr>
        </p:nvSpPr>
        <p:spPr/>
        <p:txBody>
          <a:bodyPr/>
          <a:lstStyle/>
          <a:p>
            <a:fld id="{934D8B6E-4FAD-4BA1-AE5A-5637B41C2106}" type="datetimeFigureOut">
              <a:rPr lang="fr-FR" smtClean="0"/>
              <a:pPr/>
              <a:t>17/04/2023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A33C3B8E-9DB4-4161-95D8-DE0BE45C0D20}" type="slidenum">
              <a:rPr lang="fr-FR" smtClean="0"/>
              <a:pPr/>
              <a:t>‹N°›</a:t>
            </a:fld>
            <a:endParaRPr lang="fr-FR"/>
          </a:p>
        </p:txBody>
      </p:sp>
    </p:spTree>
    <p:extLst>
      <p:ext uri="{BB962C8B-B14F-4D97-AF65-F5344CB8AC3E}">
        <p14:creationId xmlns:p14="http://schemas.microsoft.com/office/powerpoint/2010/main" val="1446859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p:cNvSpPr>
            <a:spLocks noGrp="1"/>
          </p:cNvSpPr>
          <p:nvPr>
            <p:ph type="dt" sz="half" idx="10"/>
          </p:nvPr>
        </p:nvSpPr>
        <p:spPr/>
        <p:txBody>
          <a:bodyPr/>
          <a:lstStyle/>
          <a:p>
            <a:fld id="{934D8B6E-4FAD-4BA1-AE5A-5637B41C2106}" type="datetimeFigureOut">
              <a:rPr lang="fr-FR" smtClean="0"/>
              <a:pPr/>
              <a:t>17/04/2023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A33C3B8E-9DB4-4161-95D8-DE0BE45C0D20}" type="slidenum">
              <a:rPr lang="fr-FR" smtClean="0"/>
              <a:pPr/>
              <a:t>‹N°›</a:t>
            </a:fld>
            <a:endParaRPr lang="fr-FR"/>
          </a:p>
        </p:txBody>
      </p:sp>
    </p:spTree>
    <p:extLst>
      <p:ext uri="{BB962C8B-B14F-4D97-AF65-F5344CB8AC3E}">
        <p14:creationId xmlns:p14="http://schemas.microsoft.com/office/powerpoint/2010/main" val="38913450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34D8B6E-4FAD-4BA1-AE5A-5637B41C2106}" type="datetimeFigureOut">
              <a:rPr lang="fr-FR" smtClean="0"/>
              <a:pPr/>
              <a:t>17/04/2023</a:t>
            </a:fld>
            <a:endParaRPr lang="fr-F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33C3B8E-9DB4-4161-95D8-DE0BE45C0D20}" type="slidenum">
              <a:rPr lang="fr-FR" smtClean="0"/>
              <a:pPr/>
              <a:t>‹N°›</a:t>
            </a:fld>
            <a:endParaRPr lang="fr-FR"/>
          </a:p>
        </p:txBody>
      </p:sp>
    </p:spTree>
    <p:extLst>
      <p:ext uri="{BB962C8B-B14F-4D97-AF65-F5344CB8AC3E}">
        <p14:creationId xmlns:p14="http://schemas.microsoft.com/office/powerpoint/2010/main" val="30041182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09108"/>
            <a:ext cx="9144000" cy="2387600"/>
          </a:xfrm>
        </p:spPr>
        <p:txBody>
          <a:bodyPr>
            <a:noAutofit/>
          </a:bodyPr>
          <a:lstStyle/>
          <a:p>
            <a:br>
              <a:rPr lang="fr-FR" sz="4000" b="1" cap="all" dirty="0"/>
            </a:br>
            <a:r>
              <a:rPr lang="fr-FR" sz="4600" b="1" dirty="0"/>
              <a:t>Faire participer les </a:t>
            </a:r>
            <a:r>
              <a:rPr lang="fr-FR" sz="4600" b="1" dirty="0" err="1"/>
              <a:t>habitant·es</a:t>
            </a:r>
            <a:r>
              <a:rPr lang="fr-FR" sz="4600" b="1" dirty="0"/>
              <a:t> :</a:t>
            </a:r>
            <a:br>
              <a:rPr lang="fr-FR" sz="4600" b="1" dirty="0"/>
            </a:br>
            <a:br>
              <a:rPr lang="fr-FR" sz="2100" b="1" dirty="0"/>
            </a:br>
            <a:r>
              <a:rPr lang="fr-FR" sz="4600" b="1" dirty="0"/>
              <a:t>Un enjeu démocratique fondamental</a:t>
            </a:r>
          </a:p>
        </p:txBody>
      </p:sp>
      <p:sp>
        <p:nvSpPr>
          <p:cNvPr id="3" name="Sous-titre 2"/>
          <p:cNvSpPr>
            <a:spLocks noGrp="1"/>
          </p:cNvSpPr>
          <p:nvPr>
            <p:ph type="subTitle" idx="1"/>
          </p:nvPr>
        </p:nvSpPr>
        <p:spPr>
          <a:xfrm>
            <a:off x="1524000" y="3002692"/>
            <a:ext cx="9144000" cy="3373393"/>
          </a:xfrm>
        </p:spPr>
        <p:txBody>
          <a:bodyPr>
            <a:normAutofit/>
          </a:bodyPr>
          <a:lstStyle/>
          <a:p>
            <a:r>
              <a:rPr lang="fr-FR" sz="2800" dirty="0"/>
              <a:t>Julien TALPIN</a:t>
            </a:r>
            <a:endParaRPr lang="fr-FR" dirty="0"/>
          </a:p>
          <a:p>
            <a:r>
              <a:rPr lang="fr-FR" dirty="0"/>
              <a:t>Chargé de recherche en science politique au CNRS</a:t>
            </a:r>
          </a:p>
          <a:p>
            <a:r>
              <a:rPr lang="fr-FR" dirty="0"/>
              <a:t>Co-Directeur du GIS Démocratie et Participation</a:t>
            </a:r>
          </a:p>
          <a:p>
            <a:endParaRPr lang="fr-FR" dirty="0"/>
          </a:p>
          <a:p>
            <a:r>
              <a:rPr lang="fr-FR" sz="2800" dirty="0"/>
              <a:t>Thomas CHEVALLIER</a:t>
            </a:r>
          </a:p>
          <a:p>
            <a:r>
              <a:rPr lang="fr-FR" dirty="0"/>
              <a:t>Postdoctorant à l’Université Paris-Dauphine</a:t>
            </a:r>
          </a:p>
          <a:p>
            <a:r>
              <a:rPr lang="fr-FR" dirty="0"/>
              <a:t>Chercheur associé au CERAPS</a:t>
            </a:r>
          </a:p>
        </p:txBody>
      </p:sp>
    </p:spTree>
    <p:extLst>
      <p:ext uri="{BB962C8B-B14F-4D97-AF65-F5344CB8AC3E}">
        <p14:creationId xmlns:p14="http://schemas.microsoft.com/office/powerpoint/2010/main" val="13623503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a:t>Que faire des conseils citoyens ?</a:t>
            </a:r>
            <a:endParaRPr lang="fr-FR" dirty="0"/>
          </a:p>
        </p:txBody>
      </p:sp>
      <p:sp>
        <p:nvSpPr>
          <p:cNvPr id="3" name="Espace réservé du contenu 2"/>
          <p:cNvSpPr>
            <a:spLocks noGrp="1"/>
          </p:cNvSpPr>
          <p:nvPr>
            <p:ph idx="1"/>
          </p:nvPr>
        </p:nvSpPr>
        <p:spPr>
          <a:xfrm>
            <a:off x="838200" y="1825625"/>
            <a:ext cx="10515600" cy="4685242"/>
          </a:xfrm>
        </p:spPr>
        <p:txBody>
          <a:bodyPr>
            <a:normAutofit fontScale="92500"/>
          </a:bodyPr>
          <a:lstStyle/>
          <a:p>
            <a:r>
              <a:rPr lang="fr-FR" dirty="0"/>
              <a:t>Assumer le jeu de l’autonomie</a:t>
            </a:r>
          </a:p>
          <a:p>
            <a:endParaRPr lang="fr-FR" dirty="0"/>
          </a:p>
          <a:p>
            <a:r>
              <a:rPr lang="fr-FR" dirty="0"/>
              <a:t>Davantage de moyens</a:t>
            </a:r>
          </a:p>
          <a:p>
            <a:endParaRPr lang="fr-FR" dirty="0"/>
          </a:p>
          <a:p>
            <a:r>
              <a:rPr lang="fr-FR" dirty="0"/>
              <a:t>Davantage de place dans le contrat de ville </a:t>
            </a:r>
          </a:p>
          <a:p>
            <a:endParaRPr lang="fr-FR" dirty="0"/>
          </a:p>
          <a:p>
            <a:r>
              <a:rPr lang="fr-FR" dirty="0"/>
              <a:t>Transformer la culture politique, accepter la conflictualité sociale comme vertu démocratique</a:t>
            </a:r>
          </a:p>
          <a:p>
            <a:endParaRPr lang="fr-FR" dirty="0"/>
          </a:p>
          <a:p>
            <a:r>
              <a:rPr lang="fr-FR" dirty="0"/>
              <a:t>Faire une entorse à leur généralisation ? Vers une participation sur mesure</a:t>
            </a:r>
          </a:p>
        </p:txBody>
      </p:sp>
    </p:spTree>
    <p:extLst>
      <p:ext uri="{BB962C8B-B14F-4D97-AF65-F5344CB8AC3E}">
        <p14:creationId xmlns:p14="http://schemas.microsoft.com/office/powerpoint/2010/main" val="32586078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ECE2CA3-AF25-4849-90C9-8C01E8577143}"/>
              </a:ext>
            </a:extLst>
          </p:cNvPr>
          <p:cNvSpPr>
            <a:spLocks noGrp="1"/>
          </p:cNvSpPr>
          <p:nvPr>
            <p:ph type="title"/>
          </p:nvPr>
        </p:nvSpPr>
        <p:spPr/>
        <p:txBody>
          <a:bodyPr>
            <a:normAutofit/>
          </a:bodyPr>
          <a:lstStyle/>
          <a:p>
            <a:r>
              <a:rPr lang="fr-FR" b="1" dirty="0"/>
              <a:t>La décentralisation par le partenariat et les financements</a:t>
            </a:r>
          </a:p>
        </p:txBody>
      </p:sp>
      <p:sp>
        <p:nvSpPr>
          <p:cNvPr id="3" name="Espace réservé du contenu 2">
            <a:extLst>
              <a:ext uri="{FF2B5EF4-FFF2-40B4-BE49-F238E27FC236}">
                <a16:creationId xmlns:a16="http://schemas.microsoft.com/office/drawing/2014/main" id="{9F103206-C519-F149-8767-356AC5A5633E}"/>
              </a:ext>
            </a:extLst>
          </p:cNvPr>
          <p:cNvSpPr>
            <a:spLocks noGrp="1"/>
          </p:cNvSpPr>
          <p:nvPr>
            <p:ph idx="1"/>
          </p:nvPr>
        </p:nvSpPr>
        <p:spPr>
          <a:xfrm>
            <a:off x="838200" y="2092039"/>
            <a:ext cx="10515600" cy="4500565"/>
          </a:xfrm>
        </p:spPr>
        <p:txBody>
          <a:bodyPr/>
          <a:lstStyle/>
          <a:p>
            <a:r>
              <a:rPr lang="fr-FR" dirty="0"/>
              <a:t>À partir des années 1980, décentralisation s’accompagne d’un vaste mouvement de délégation de l’action publique aux acteurs associatifs</a:t>
            </a:r>
          </a:p>
          <a:p>
            <a:r>
              <a:rPr lang="fr-FR" dirty="0"/>
              <a:t>L’augmentation des financements favorise un développement du secteur associatif</a:t>
            </a:r>
          </a:p>
          <a:p>
            <a:r>
              <a:rPr lang="fr-FR" dirty="0"/>
              <a:t>D’abord sous la forme de subventions de fonctionnement</a:t>
            </a:r>
          </a:p>
          <a:p>
            <a:r>
              <a:rPr lang="fr-FR" dirty="0"/>
              <a:t>Puis essor des principes du management public : apparition des dispositifs de mise en concurrence, de contractualisation et de financement par projet</a:t>
            </a:r>
          </a:p>
          <a:p>
            <a:r>
              <a:rPr lang="fr-FR" dirty="0"/>
              <a:t>L’appel à projets comme instrument par excellence de ce tournant</a:t>
            </a:r>
          </a:p>
        </p:txBody>
      </p:sp>
    </p:spTree>
    <p:extLst>
      <p:ext uri="{BB962C8B-B14F-4D97-AF65-F5344CB8AC3E}">
        <p14:creationId xmlns:p14="http://schemas.microsoft.com/office/powerpoint/2010/main" val="17407599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186516F-D901-D34D-A1F5-DD3DC32E2590}"/>
              </a:ext>
            </a:extLst>
          </p:cNvPr>
          <p:cNvSpPr>
            <a:spLocks noGrp="1"/>
          </p:cNvSpPr>
          <p:nvPr>
            <p:ph type="title"/>
          </p:nvPr>
        </p:nvSpPr>
        <p:spPr/>
        <p:txBody>
          <a:bodyPr>
            <a:normAutofit fontScale="90000"/>
          </a:bodyPr>
          <a:lstStyle/>
          <a:p>
            <a:r>
              <a:rPr lang="fr-FR" b="1" dirty="0"/>
              <a:t>Les recompositions du partenariat entre pouvoirs publics et associations dans les quartiers</a:t>
            </a:r>
          </a:p>
        </p:txBody>
      </p:sp>
      <p:sp>
        <p:nvSpPr>
          <p:cNvPr id="3" name="Espace réservé du contenu 2">
            <a:extLst>
              <a:ext uri="{FF2B5EF4-FFF2-40B4-BE49-F238E27FC236}">
                <a16:creationId xmlns:a16="http://schemas.microsoft.com/office/drawing/2014/main" id="{4A56AB35-DA64-5043-9384-8C3A06CE11AA}"/>
              </a:ext>
            </a:extLst>
          </p:cNvPr>
          <p:cNvSpPr>
            <a:spLocks noGrp="1"/>
          </p:cNvSpPr>
          <p:nvPr>
            <p:ph idx="1"/>
          </p:nvPr>
        </p:nvSpPr>
        <p:spPr>
          <a:xfrm>
            <a:off x="838200" y="2061158"/>
            <a:ext cx="10515600" cy="4639539"/>
          </a:xfrm>
        </p:spPr>
        <p:txBody>
          <a:bodyPr>
            <a:normAutofit/>
          </a:bodyPr>
          <a:lstStyle/>
          <a:p>
            <a:r>
              <a:rPr lang="fr-FR" dirty="0" err="1"/>
              <a:t>PdV</a:t>
            </a:r>
            <a:r>
              <a:rPr lang="fr-FR" dirty="0"/>
              <a:t> comme avant-garde de la « modernisation » de l’action publique, et pionnière dans la construction de l’idée de « partenariat » avec les acteurs privés, et notamment associatifs</a:t>
            </a:r>
          </a:p>
          <a:p>
            <a:r>
              <a:rPr lang="fr-FR" dirty="0"/>
              <a:t>À travers notion de capital social : idée de quartiers-ressources, qui puissent prendre le relais de l’État social en recul (quartiers d’antan)</a:t>
            </a:r>
          </a:p>
          <a:p>
            <a:r>
              <a:rPr lang="fr-FR" dirty="0"/>
              <a:t>Augmentation des financements </a:t>
            </a:r>
            <a:r>
              <a:rPr lang="fr-FR" dirty="0" err="1"/>
              <a:t>PdV</a:t>
            </a:r>
            <a:r>
              <a:rPr lang="fr-FR" dirty="0"/>
              <a:t> aux associations au tournant du 21</a:t>
            </a:r>
            <a:r>
              <a:rPr lang="fr-FR" baseline="30000" dirty="0"/>
              <a:t>e</a:t>
            </a:r>
            <a:r>
              <a:rPr lang="fr-FR" dirty="0"/>
              <a:t> siècle (rapport </a:t>
            </a:r>
            <a:r>
              <a:rPr lang="fr-FR" dirty="0" err="1"/>
              <a:t>Sandrier</a:t>
            </a:r>
            <a:r>
              <a:rPr lang="fr-FR" dirty="0"/>
              <a:t>) (gauche plurielle)</a:t>
            </a:r>
          </a:p>
          <a:p>
            <a:r>
              <a:rPr lang="fr-FR" dirty="0"/>
              <a:t>Mais ensuite émergence et renforcement de politique austéritaire, paradoxe : incitation et frustration de l’initiative associative</a:t>
            </a:r>
          </a:p>
        </p:txBody>
      </p:sp>
    </p:spTree>
    <p:extLst>
      <p:ext uri="{BB962C8B-B14F-4D97-AF65-F5344CB8AC3E}">
        <p14:creationId xmlns:p14="http://schemas.microsoft.com/office/powerpoint/2010/main" val="30119007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BDE5619-137C-4F4B-B326-D40C3433EB06}"/>
              </a:ext>
            </a:extLst>
          </p:cNvPr>
          <p:cNvSpPr>
            <a:spLocks noGrp="1"/>
          </p:cNvSpPr>
          <p:nvPr>
            <p:ph type="title"/>
          </p:nvPr>
        </p:nvSpPr>
        <p:spPr>
          <a:xfrm>
            <a:off x="838200" y="240432"/>
            <a:ext cx="10515600" cy="1325563"/>
          </a:xfrm>
        </p:spPr>
        <p:txBody>
          <a:bodyPr>
            <a:normAutofit/>
          </a:bodyPr>
          <a:lstStyle/>
          <a:p>
            <a:r>
              <a:rPr lang="fr-FR" sz="4000" b="1" dirty="0"/>
              <a:t>Enquêter sur les effets du partenariat sur l’autonomie des associations</a:t>
            </a:r>
          </a:p>
        </p:txBody>
      </p:sp>
      <p:sp>
        <p:nvSpPr>
          <p:cNvPr id="3" name="Espace réservé du contenu 2">
            <a:extLst>
              <a:ext uri="{FF2B5EF4-FFF2-40B4-BE49-F238E27FC236}">
                <a16:creationId xmlns:a16="http://schemas.microsoft.com/office/drawing/2014/main" id="{E7544AA4-B454-A548-BC85-FAEFB5768BA8}"/>
              </a:ext>
            </a:extLst>
          </p:cNvPr>
          <p:cNvSpPr>
            <a:spLocks noGrp="1"/>
          </p:cNvSpPr>
          <p:nvPr>
            <p:ph idx="1"/>
          </p:nvPr>
        </p:nvSpPr>
        <p:spPr>
          <a:xfrm>
            <a:off x="838200" y="1773382"/>
            <a:ext cx="10515600" cy="5084617"/>
          </a:xfrm>
        </p:spPr>
        <p:txBody>
          <a:bodyPr>
            <a:normAutofit lnSpcReduction="10000"/>
          </a:bodyPr>
          <a:lstStyle/>
          <a:p>
            <a:r>
              <a:rPr lang="fr-FR" dirty="0"/>
              <a:t>À travers quelles logiques les dispositifs de partenariat et de financement ont des effets sur l’autonomie des associations ?</a:t>
            </a:r>
          </a:p>
          <a:p>
            <a:r>
              <a:rPr lang="fr-FR" dirty="0"/>
              <a:t>Résultats: ces dispositifs promeuvent des formes de professionnalisation qui conduisent in fine à une instrumentalisation des acteurs </a:t>
            </a:r>
          </a:p>
          <a:p>
            <a:r>
              <a:rPr lang="fr-FR" dirty="0"/>
              <a:t>Instrumentalisation qui a des effets sur l’action même des associations, leur quotidien et les formes de participation habitante qu’elles sont en capacité d’inciter</a:t>
            </a:r>
          </a:p>
          <a:p>
            <a:r>
              <a:rPr lang="fr-FR" dirty="0"/>
              <a:t>Ce qui n’empêche pas certaines marges de résistance et d’autonomisation</a:t>
            </a:r>
          </a:p>
          <a:p>
            <a:r>
              <a:rPr lang="fr-FR" dirty="0"/>
              <a:t>En Allemagne : dispositifs spécifiques, dynamiques semblables, marges singulières</a:t>
            </a:r>
          </a:p>
        </p:txBody>
      </p:sp>
    </p:spTree>
    <p:extLst>
      <p:ext uri="{BB962C8B-B14F-4D97-AF65-F5344CB8AC3E}">
        <p14:creationId xmlns:p14="http://schemas.microsoft.com/office/powerpoint/2010/main" val="41235852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BDE5619-137C-4F4B-B326-D40C3433EB06}"/>
              </a:ext>
            </a:extLst>
          </p:cNvPr>
          <p:cNvSpPr>
            <a:spLocks noGrp="1"/>
          </p:cNvSpPr>
          <p:nvPr>
            <p:ph type="title"/>
          </p:nvPr>
        </p:nvSpPr>
        <p:spPr/>
        <p:txBody>
          <a:bodyPr/>
          <a:lstStyle/>
          <a:p>
            <a:r>
              <a:rPr lang="fr-FR" b="1" dirty="0"/>
              <a:t>Quelles formes de participation collective dans les quartiers ?</a:t>
            </a:r>
          </a:p>
        </p:txBody>
      </p:sp>
      <p:sp>
        <p:nvSpPr>
          <p:cNvPr id="3" name="Espace réservé du contenu 2">
            <a:extLst>
              <a:ext uri="{FF2B5EF4-FFF2-40B4-BE49-F238E27FC236}">
                <a16:creationId xmlns:a16="http://schemas.microsoft.com/office/drawing/2014/main" id="{E7544AA4-B454-A548-BC85-FAEFB5768BA8}"/>
              </a:ext>
            </a:extLst>
          </p:cNvPr>
          <p:cNvSpPr>
            <a:spLocks noGrp="1"/>
          </p:cNvSpPr>
          <p:nvPr>
            <p:ph idx="1"/>
          </p:nvPr>
        </p:nvSpPr>
        <p:spPr>
          <a:xfrm>
            <a:off x="838200" y="1825625"/>
            <a:ext cx="10515600" cy="4834482"/>
          </a:xfrm>
        </p:spPr>
        <p:txBody>
          <a:bodyPr>
            <a:normAutofit/>
          </a:bodyPr>
          <a:lstStyle/>
          <a:p>
            <a:r>
              <a:rPr lang="fr-FR" dirty="0"/>
              <a:t>Encadrement, stigmatisation et répression des formes de participation collective. Ex: « Communautarisme »</a:t>
            </a:r>
          </a:p>
          <a:p>
            <a:r>
              <a:rPr lang="fr-FR" dirty="0"/>
              <a:t>Loi Séparatisme 2021 : outils pour lutter contre certaines formes de mobilisation, notamment le Contrat d’Engagement Républicain (CER)</a:t>
            </a:r>
          </a:p>
          <a:p>
            <a:r>
              <a:rPr lang="fr-FR" dirty="0"/>
              <a:t>Libertés associatives en péril</a:t>
            </a:r>
          </a:p>
          <a:p>
            <a:r>
              <a:rPr lang="fr-FR" dirty="0"/>
              <a:t>Au lieu d’un contrôle public toujours plus serré, le lâcher prise : favoriser le développement d’espaces de réunion des </a:t>
            </a:r>
            <a:r>
              <a:rPr lang="fr-FR" dirty="0" err="1"/>
              <a:t>habitant·es</a:t>
            </a:r>
            <a:r>
              <a:rPr lang="fr-FR" dirty="0"/>
              <a:t> sans encadrement (valoriser la non-mixité) comme seule manière d’espérer un </a:t>
            </a:r>
            <a:r>
              <a:rPr lang="fr-FR" dirty="0" err="1"/>
              <a:t>empowerment</a:t>
            </a:r>
            <a:r>
              <a:rPr lang="fr-FR" dirty="0"/>
              <a:t> collectif et individuel</a:t>
            </a:r>
          </a:p>
        </p:txBody>
      </p:sp>
    </p:spTree>
    <p:extLst>
      <p:ext uri="{BB962C8B-B14F-4D97-AF65-F5344CB8AC3E}">
        <p14:creationId xmlns:p14="http://schemas.microsoft.com/office/powerpoint/2010/main" val="5608400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Retour sur l’expérience des Tables de quartier</a:t>
            </a:r>
          </a:p>
        </p:txBody>
      </p:sp>
      <p:sp>
        <p:nvSpPr>
          <p:cNvPr id="3" name="Espace réservé du contenu 2"/>
          <p:cNvSpPr>
            <a:spLocks noGrp="1"/>
          </p:cNvSpPr>
          <p:nvPr>
            <p:ph idx="1"/>
          </p:nvPr>
        </p:nvSpPr>
        <p:spPr/>
        <p:txBody>
          <a:bodyPr/>
          <a:lstStyle/>
          <a:p>
            <a:r>
              <a:rPr lang="fr-FR" dirty="0"/>
              <a:t>Issu du rapport </a:t>
            </a:r>
            <a:r>
              <a:rPr lang="fr-FR" dirty="0" err="1"/>
              <a:t>Bacqué</a:t>
            </a:r>
            <a:r>
              <a:rPr lang="fr-FR" dirty="0"/>
              <a:t>/</a:t>
            </a:r>
            <a:r>
              <a:rPr lang="fr-FR" dirty="0" err="1"/>
              <a:t>Mechache</a:t>
            </a:r>
            <a:r>
              <a:rPr lang="fr-FR" dirty="0"/>
              <a:t> (2013), nourri par des expérimentations à Montréal</a:t>
            </a:r>
          </a:p>
          <a:p>
            <a:r>
              <a:rPr lang="fr-FR" dirty="0"/>
              <a:t>13 expérimentations (puis diffusion) portées par la FCSF et PSN</a:t>
            </a:r>
          </a:p>
          <a:p>
            <a:r>
              <a:rPr lang="fr-FR" dirty="0"/>
              <a:t>Auto-organisation partielle – pas de format type et soutien par l’Etat </a:t>
            </a:r>
          </a:p>
          <a:p>
            <a:r>
              <a:rPr lang="fr-FR" dirty="0"/>
              <a:t>Collectifs inter-associatifs qui assurent un travail de mobilisation des habitants</a:t>
            </a:r>
          </a:p>
          <a:p>
            <a:r>
              <a:rPr lang="fr-FR" dirty="0"/>
              <a:t>Une réception contrastée par les pouvoirs publics </a:t>
            </a:r>
          </a:p>
        </p:txBody>
      </p:sp>
    </p:spTree>
    <p:extLst>
      <p:ext uri="{BB962C8B-B14F-4D97-AF65-F5344CB8AC3E}">
        <p14:creationId xmlns:p14="http://schemas.microsoft.com/office/powerpoint/2010/main" val="14926290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L’expérience de la Table de quartier du Pile à Roubaix</a:t>
            </a:r>
          </a:p>
        </p:txBody>
      </p:sp>
      <p:sp>
        <p:nvSpPr>
          <p:cNvPr id="3" name="Espace réservé du contenu 2"/>
          <p:cNvSpPr>
            <a:spLocks noGrp="1"/>
          </p:cNvSpPr>
          <p:nvPr>
            <p:ph idx="1"/>
          </p:nvPr>
        </p:nvSpPr>
        <p:spPr/>
        <p:txBody>
          <a:bodyPr/>
          <a:lstStyle/>
          <a:p>
            <a:r>
              <a:rPr lang="fr-FR" dirty="0"/>
              <a:t>Forte mobilisation liée à un projet de renouvellement urbain</a:t>
            </a:r>
          </a:p>
          <a:p>
            <a:r>
              <a:rPr lang="fr-FR" dirty="0"/>
              <a:t>Concurrence avec les instances de concertation officielle qui ne trouvent pas leur public</a:t>
            </a:r>
          </a:p>
          <a:p>
            <a:r>
              <a:rPr lang="fr-FR" dirty="0"/>
              <a:t>Interpellation des pouvoirs publics sur les faux-semblants de la concertation : sur la création d’un parc urbain, pas sur le dur de la rénovation du quartier </a:t>
            </a:r>
          </a:p>
          <a:p>
            <a:r>
              <a:rPr lang="fr-FR" dirty="0"/>
              <a:t>Répression à bas bruit par la municipalité : expulsion de la Maison du projet, coupes de subvention des </a:t>
            </a:r>
            <a:r>
              <a:rPr lang="fr-FR" dirty="0" err="1"/>
              <a:t>asso</a:t>
            </a:r>
            <a:r>
              <a:rPr lang="fr-FR" dirty="0"/>
              <a:t>, disqualification des militants</a:t>
            </a:r>
          </a:p>
          <a:p>
            <a:r>
              <a:rPr lang="fr-FR" dirty="0"/>
              <a:t>La France, allergique à l’</a:t>
            </a:r>
            <a:r>
              <a:rPr lang="fr-FR" dirty="0" err="1"/>
              <a:t>empowerment</a:t>
            </a:r>
            <a:r>
              <a:rPr lang="fr-FR" dirty="0"/>
              <a:t> ? </a:t>
            </a:r>
          </a:p>
        </p:txBody>
      </p:sp>
    </p:spTree>
    <p:extLst>
      <p:ext uri="{BB962C8B-B14F-4D97-AF65-F5344CB8AC3E}">
        <p14:creationId xmlns:p14="http://schemas.microsoft.com/office/powerpoint/2010/main" val="52798907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Que faire ? </a:t>
            </a:r>
          </a:p>
        </p:txBody>
      </p:sp>
      <p:sp>
        <p:nvSpPr>
          <p:cNvPr id="3" name="Espace réservé du contenu 2"/>
          <p:cNvSpPr>
            <a:spLocks noGrp="1"/>
          </p:cNvSpPr>
          <p:nvPr>
            <p:ph idx="1"/>
          </p:nvPr>
        </p:nvSpPr>
        <p:spPr/>
        <p:txBody>
          <a:bodyPr>
            <a:normAutofit fontScale="92500" lnSpcReduction="20000"/>
          </a:bodyPr>
          <a:lstStyle/>
          <a:p>
            <a:r>
              <a:rPr lang="fr-FR" dirty="0"/>
              <a:t>Une participation qui marche sur 2 jambes: a) auto-organisation ; b) débouchés institutionnels dans des espaces de </a:t>
            </a:r>
            <a:r>
              <a:rPr lang="fr-FR" dirty="0" err="1"/>
              <a:t>co</a:t>
            </a:r>
            <a:r>
              <a:rPr lang="fr-FR" dirty="0"/>
              <a:t>-construction</a:t>
            </a:r>
          </a:p>
          <a:p>
            <a:r>
              <a:rPr lang="fr-FR" dirty="0"/>
              <a:t>Donner les moyens de l’auto-organisation : la participation ça s’organise. Mais nécessité de sortir de la dépendance aux financements locaux. Vers un fonds d’interpellation citoyenne ? Un 1% citoyen ? </a:t>
            </a:r>
          </a:p>
          <a:p>
            <a:r>
              <a:rPr lang="fr-FR" dirty="0"/>
              <a:t>Valoriser le travail de mobilisation : soutenir en priorité les acteurs qui ont un public et qui assument de vouloir contribuer au débat public (pas que des </a:t>
            </a:r>
            <a:r>
              <a:rPr lang="fr-FR" dirty="0" err="1"/>
              <a:t>asso</a:t>
            </a:r>
            <a:r>
              <a:rPr lang="fr-FR" dirty="0"/>
              <a:t> de service ou </a:t>
            </a:r>
            <a:r>
              <a:rPr lang="fr-FR"/>
              <a:t>d’animation locale)</a:t>
            </a:r>
            <a:endParaRPr lang="fr-FR" dirty="0"/>
          </a:p>
          <a:p>
            <a:r>
              <a:rPr lang="fr-FR" dirty="0"/>
              <a:t>De vrais espaces de </a:t>
            </a:r>
            <a:r>
              <a:rPr lang="fr-FR" dirty="0" err="1"/>
              <a:t>co</a:t>
            </a:r>
            <a:r>
              <a:rPr lang="fr-FR" dirty="0"/>
              <a:t>-construction : ça peut être les conseils citoyens ou les comités de pilotage, mais des espaces paritaires où seraient prises collectivement les décisions structurants d’un territoire</a:t>
            </a:r>
          </a:p>
          <a:p>
            <a:r>
              <a:rPr lang="fr-FR" dirty="0"/>
              <a:t>Possibilité également d’expérimenter le RIC local sur les grands projets d’aménagement – ex. Grenoble et APPUII</a:t>
            </a:r>
          </a:p>
        </p:txBody>
      </p:sp>
    </p:spTree>
    <p:extLst>
      <p:ext uri="{BB962C8B-B14F-4D97-AF65-F5344CB8AC3E}">
        <p14:creationId xmlns:p14="http://schemas.microsoft.com/office/powerpoint/2010/main" val="334876606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BDE5619-137C-4F4B-B326-D40C3433EB06}"/>
              </a:ext>
            </a:extLst>
          </p:cNvPr>
          <p:cNvSpPr>
            <a:spLocks noGrp="1"/>
          </p:cNvSpPr>
          <p:nvPr>
            <p:ph type="title"/>
          </p:nvPr>
        </p:nvSpPr>
        <p:spPr>
          <a:xfrm>
            <a:off x="838200" y="46466"/>
            <a:ext cx="10515600" cy="1325563"/>
          </a:xfrm>
        </p:spPr>
        <p:txBody>
          <a:bodyPr/>
          <a:lstStyle/>
          <a:p>
            <a:r>
              <a:rPr lang="fr-FR" b="1" dirty="0"/>
              <a:t>Conclusions et débats</a:t>
            </a:r>
          </a:p>
        </p:txBody>
      </p:sp>
      <p:sp>
        <p:nvSpPr>
          <p:cNvPr id="3" name="Espace réservé du contenu 2">
            <a:extLst>
              <a:ext uri="{FF2B5EF4-FFF2-40B4-BE49-F238E27FC236}">
                <a16:creationId xmlns:a16="http://schemas.microsoft.com/office/drawing/2014/main" id="{E7544AA4-B454-A548-BC85-FAEFB5768BA8}"/>
              </a:ext>
            </a:extLst>
          </p:cNvPr>
          <p:cNvSpPr>
            <a:spLocks noGrp="1"/>
          </p:cNvSpPr>
          <p:nvPr>
            <p:ph idx="1"/>
          </p:nvPr>
        </p:nvSpPr>
        <p:spPr>
          <a:xfrm>
            <a:off x="838200" y="1229876"/>
            <a:ext cx="10515600" cy="5443110"/>
          </a:xfrm>
        </p:spPr>
        <p:txBody>
          <a:bodyPr>
            <a:normAutofit/>
          </a:bodyPr>
          <a:lstStyle/>
          <a:p>
            <a:r>
              <a:rPr lang="fr-FR" dirty="0"/>
              <a:t>La « participation des habitants » : un faux-fuyant ? une hypocrisie ? une novlangue ? </a:t>
            </a:r>
          </a:p>
          <a:p>
            <a:r>
              <a:rPr lang="fr-FR" dirty="0"/>
              <a:t>Qui veut vraiment que les </a:t>
            </a:r>
            <a:r>
              <a:rPr lang="fr-FR" dirty="0" err="1"/>
              <a:t>habitant·es</a:t>
            </a:r>
            <a:r>
              <a:rPr lang="fr-FR" dirty="0"/>
              <a:t> des quartiers puissent avoir voix aux chapitres ? Et qui ne le veut pas ?</a:t>
            </a:r>
          </a:p>
          <a:p>
            <a:r>
              <a:rPr lang="fr-FR" dirty="0"/>
              <a:t>Du point de vue des sciences sociales : </a:t>
            </a:r>
            <a:r>
              <a:rPr lang="fr-FR" dirty="0" err="1"/>
              <a:t>PdV</a:t>
            </a:r>
            <a:r>
              <a:rPr lang="fr-FR" dirty="0"/>
              <a:t> et dispositifs participatifs n’ont pas été des espaces de mobilisation populaire, mais sont surtout des dispositifs d’encadrement</a:t>
            </a:r>
          </a:p>
          <a:p>
            <a:r>
              <a:rPr lang="fr-FR" dirty="0"/>
              <a:t>Un monde de dispositifs trusté par certaines classes moyennes diplômées qui, par eux, défendent leurs visions du monde, de ce qui est bon pour les </a:t>
            </a:r>
            <a:r>
              <a:rPr lang="fr-FR" dirty="0" err="1"/>
              <a:t>habitant·es</a:t>
            </a:r>
            <a:r>
              <a:rPr lang="fr-FR" dirty="0"/>
              <a:t> et pour les quartiers</a:t>
            </a:r>
          </a:p>
          <a:p>
            <a:r>
              <a:rPr lang="fr-FR" dirty="0"/>
              <a:t>Modalité principale de résistance des </a:t>
            </a:r>
            <a:r>
              <a:rPr lang="fr-FR" dirty="0" err="1"/>
              <a:t>habitant·es</a:t>
            </a:r>
            <a:r>
              <a:rPr lang="fr-FR" dirty="0"/>
              <a:t> : ne pas participer</a:t>
            </a:r>
          </a:p>
          <a:p>
            <a:r>
              <a:rPr lang="fr-FR" dirty="0"/>
              <a:t>Où placer la frontière entre recommandations et prescriptions ?</a:t>
            </a:r>
          </a:p>
          <a:p>
            <a:endParaRPr lang="fr-FR" dirty="0"/>
          </a:p>
        </p:txBody>
      </p:sp>
    </p:spTree>
    <p:extLst>
      <p:ext uri="{BB962C8B-B14F-4D97-AF65-F5344CB8AC3E}">
        <p14:creationId xmlns:p14="http://schemas.microsoft.com/office/powerpoint/2010/main" val="1849699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endParaRPr lang="fr-FR" dirty="0"/>
          </a:p>
          <a:p>
            <a:endParaRPr lang="fr-FR" dirty="0"/>
          </a:p>
          <a:p>
            <a:pPr marL="0" indent="0" algn="ctr">
              <a:buNone/>
            </a:pPr>
            <a:r>
              <a:rPr lang="fr-FR" sz="5000" dirty="0"/>
              <a:t>MERCI !</a:t>
            </a:r>
          </a:p>
        </p:txBody>
      </p:sp>
    </p:spTree>
    <p:extLst>
      <p:ext uri="{BB962C8B-B14F-4D97-AF65-F5344CB8AC3E}">
        <p14:creationId xmlns:p14="http://schemas.microsoft.com/office/powerpoint/2010/main" val="13437691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sz="4000" b="1" dirty="0"/>
              <a:t>Introduction : des travaux sur les formes de participation dans les quartiers</a:t>
            </a:r>
          </a:p>
        </p:txBody>
      </p:sp>
      <p:sp>
        <p:nvSpPr>
          <p:cNvPr id="3" name="Espace réservé du contenu 2"/>
          <p:cNvSpPr>
            <a:spLocks noGrp="1"/>
          </p:cNvSpPr>
          <p:nvPr>
            <p:ph idx="1"/>
          </p:nvPr>
        </p:nvSpPr>
        <p:spPr>
          <a:xfrm>
            <a:off x="838200" y="1825625"/>
            <a:ext cx="10515600" cy="4847024"/>
          </a:xfrm>
        </p:spPr>
        <p:txBody>
          <a:bodyPr>
            <a:normAutofit fontScale="85000" lnSpcReduction="20000"/>
          </a:bodyPr>
          <a:lstStyle/>
          <a:p>
            <a:r>
              <a:rPr lang="fr-FR" dirty="0"/>
              <a:t>Thèse et travaux de Julien sur la démocratie participative (budgets participatifs en Europe, conseils de quartier à Roubaix)</a:t>
            </a:r>
          </a:p>
          <a:p>
            <a:r>
              <a:rPr lang="fr-FR" dirty="0"/>
              <a:t>Thèse et travaux de Thomas sur la participation associative aux politiques de quartier en France et en Allemagne</a:t>
            </a:r>
          </a:p>
          <a:p>
            <a:r>
              <a:rPr lang="fr-FR" dirty="0" err="1"/>
              <a:t>Cossart</a:t>
            </a:r>
            <a:r>
              <a:rPr lang="fr-FR" dirty="0"/>
              <a:t> et </a:t>
            </a:r>
            <a:r>
              <a:rPr lang="fr-FR" dirty="0" err="1"/>
              <a:t>Talpin</a:t>
            </a:r>
            <a:r>
              <a:rPr lang="fr-FR" dirty="0"/>
              <a:t> : Lutte urbaine. Participation et démocratie d’interpellation à l’Alma-gare (Roubaix)</a:t>
            </a:r>
          </a:p>
          <a:p>
            <a:r>
              <a:rPr lang="fr-FR" dirty="0"/>
              <a:t>Collectif : Démobiliser les quartiers populaires. Enquête sur les pratiques de gouvernement en milieu populaire</a:t>
            </a:r>
          </a:p>
          <a:p>
            <a:r>
              <a:rPr lang="fr-FR" dirty="0"/>
              <a:t>Collectif : Communautarisme ?</a:t>
            </a:r>
          </a:p>
          <a:p>
            <a:r>
              <a:rPr lang="fr-FR" dirty="0"/>
              <a:t>Collectif : L’épreuve de la discrimination. Enquête dans les quartiers populaires</a:t>
            </a:r>
          </a:p>
          <a:p>
            <a:r>
              <a:rPr lang="fr-FR" dirty="0" err="1"/>
              <a:t>Talpin</a:t>
            </a:r>
            <a:r>
              <a:rPr lang="fr-FR" dirty="0"/>
              <a:t> : Community </a:t>
            </a:r>
            <a:r>
              <a:rPr lang="fr-FR" dirty="0" err="1"/>
              <a:t>organizing</a:t>
            </a:r>
            <a:r>
              <a:rPr lang="fr-FR" dirty="0"/>
              <a:t>. De l’émeute à l’alliance des classes populaires aux États-Unis.</a:t>
            </a:r>
          </a:p>
          <a:p>
            <a:r>
              <a:rPr lang="fr-FR" dirty="0" err="1"/>
              <a:t>Talpin</a:t>
            </a:r>
            <a:r>
              <a:rPr lang="fr-FR" dirty="0"/>
              <a:t> : Bâillonner les quartiers. Comment le pouvoir réprime les mobilisations populaires</a:t>
            </a:r>
          </a:p>
          <a:p>
            <a:endParaRPr lang="fr-FR" dirty="0"/>
          </a:p>
          <a:p>
            <a:endParaRPr lang="fr-FR" dirty="0"/>
          </a:p>
          <a:p>
            <a:endParaRPr lang="fr-FR" dirty="0"/>
          </a:p>
        </p:txBody>
      </p:sp>
    </p:spTree>
    <p:extLst>
      <p:ext uri="{BB962C8B-B14F-4D97-AF65-F5344CB8AC3E}">
        <p14:creationId xmlns:p14="http://schemas.microsoft.com/office/powerpoint/2010/main" val="35189049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42A89D2-0543-C909-9EF3-694FC8097C8D}"/>
              </a:ext>
            </a:extLst>
          </p:cNvPr>
          <p:cNvSpPr>
            <a:spLocks noGrp="1"/>
          </p:cNvSpPr>
          <p:nvPr>
            <p:ph type="title"/>
          </p:nvPr>
        </p:nvSpPr>
        <p:spPr/>
        <p:txBody>
          <a:bodyPr/>
          <a:lstStyle/>
          <a:p>
            <a:r>
              <a:rPr lang="fr-FR" dirty="0"/>
              <a:t>Plan de notre intervention</a:t>
            </a:r>
          </a:p>
        </p:txBody>
      </p:sp>
      <p:sp>
        <p:nvSpPr>
          <p:cNvPr id="3" name="Espace réservé du contenu 2">
            <a:extLst>
              <a:ext uri="{FF2B5EF4-FFF2-40B4-BE49-F238E27FC236}">
                <a16:creationId xmlns:a16="http://schemas.microsoft.com/office/drawing/2014/main" id="{E5677688-CBC8-1848-EC70-775FC28D2C81}"/>
              </a:ext>
            </a:extLst>
          </p:cNvPr>
          <p:cNvSpPr>
            <a:spLocks noGrp="1"/>
          </p:cNvSpPr>
          <p:nvPr>
            <p:ph idx="1"/>
          </p:nvPr>
        </p:nvSpPr>
        <p:spPr/>
        <p:txBody>
          <a:bodyPr/>
          <a:lstStyle/>
          <a:p>
            <a:pPr marL="514350" indent="-514350">
              <a:buAutoNum type="arabicPeriod"/>
            </a:pPr>
            <a:r>
              <a:rPr lang="fr-FR" dirty="0"/>
              <a:t>Petite histoire théorique de la Politique de la ville et de l’évolution des formes de participation dans les quartiers</a:t>
            </a:r>
          </a:p>
          <a:p>
            <a:pPr marL="514350" indent="-514350">
              <a:buAutoNum type="arabicPeriod"/>
            </a:pPr>
            <a:r>
              <a:rPr lang="fr-FR" dirty="0"/>
              <a:t>Sur la démocratie participative dans les quartiers</a:t>
            </a:r>
          </a:p>
          <a:p>
            <a:pPr marL="514350" indent="-514350">
              <a:buAutoNum type="arabicPeriod"/>
            </a:pPr>
            <a:r>
              <a:rPr lang="fr-FR" dirty="0"/>
              <a:t>Sur le partenariat avec le monde associatif et les formes de participation collective dans </a:t>
            </a:r>
            <a:r>
              <a:rPr lang="fr-FR"/>
              <a:t>les quartiers</a:t>
            </a:r>
            <a:endParaRPr lang="fr-FR" dirty="0"/>
          </a:p>
          <a:p>
            <a:pPr marL="514350" indent="-514350">
              <a:buAutoNum type="arabicPeriod"/>
            </a:pPr>
            <a:r>
              <a:rPr lang="fr-FR" dirty="0"/>
              <a:t>Conclusions et débats</a:t>
            </a:r>
          </a:p>
        </p:txBody>
      </p:sp>
    </p:spTree>
    <p:extLst>
      <p:ext uri="{BB962C8B-B14F-4D97-AF65-F5344CB8AC3E}">
        <p14:creationId xmlns:p14="http://schemas.microsoft.com/office/powerpoint/2010/main" val="23510324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9B0972A-D19F-1B45-9420-5E3C56E6A7B4}"/>
              </a:ext>
            </a:extLst>
          </p:cNvPr>
          <p:cNvSpPr>
            <a:spLocks noGrp="1"/>
          </p:cNvSpPr>
          <p:nvPr>
            <p:ph type="title"/>
          </p:nvPr>
        </p:nvSpPr>
        <p:spPr/>
        <p:txBody>
          <a:bodyPr>
            <a:normAutofit/>
          </a:bodyPr>
          <a:lstStyle/>
          <a:p>
            <a:r>
              <a:rPr lang="fr-FR" sz="4000" b="1" dirty="0"/>
              <a:t>Les quartiers populaires ne sont pas déserts de participation citoyenne</a:t>
            </a:r>
          </a:p>
        </p:txBody>
      </p:sp>
      <p:sp>
        <p:nvSpPr>
          <p:cNvPr id="3" name="Espace réservé du contenu 2">
            <a:extLst>
              <a:ext uri="{FF2B5EF4-FFF2-40B4-BE49-F238E27FC236}">
                <a16:creationId xmlns:a16="http://schemas.microsoft.com/office/drawing/2014/main" id="{EADDF970-7267-CF43-A439-577E488832D4}"/>
              </a:ext>
            </a:extLst>
          </p:cNvPr>
          <p:cNvSpPr>
            <a:spLocks noGrp="1"/>
          </p:cNvSpPr>
          <p:nvPr>
            <p:ph idx="1"/>
          </p:nvPr>
        </p:nvSpPr>
        <p:spPr>
          <a:xfrm>
            <a:off x="838200" y="1908375"/>
            <a:ext cx="10515600" cy="4764611"/>
          </a:xfrm>
        </p:spPr>
        <p:txBody>
          <a:bodyPr>
            <a:normAutofit/>
          </a:bodyPr>
          <a:lstStyle/>
          <a:p>
            <a:r>
              <a:rPr lang="fr-FR" sz="2800" dirty="0"/>
              <a:t>Malgré les difficultés, il a existé et existe toujours des militants dans les QP</a:t>
            </a:r>
          </a:p>
          <a:p>
            <a:r>
              <a:rPr lang="fr-FR" dirty="0"/>
              <a:t>La marche pour l’égalité et contre le racisme (1983) </a:t>
            </a:r>
          </a:p>
          <a:p>
            <a:r>
              <a:rPr lang="fr-FR" dirty="0"/>
              <a:t>Années 1970 : Mouvements sociaux urbains et animation socioculturelle : une demande sociale de participation et de démocratie de proximité (</a:t>
            </a:r>
            <a:r>
              <a:rPr lang="fr-FR" dirty="0" err="1"/>
              <a:t>Cossart</a:t>
            </a:r>
            <a:r>
              <a:rPr lang="fr-FR" dirty="0"/>
              <a:t> et </a:t>
            </a:r>
            <a:r>
              <a:rPr lang="fr-FR" dirty="0" err="1"/>
              <a:t>Talpin</a:t>
            </a:r>
            <a:r>
              <a:rPr lang="fr-FR" dirty="0"/>
              <a:t>)</a:t>
            </a:r>
          </a:p>
          <a:p>
            <a:r>
              <a:rPr lang="fr-FR" dirty="0"/>
              <a:t>Aujourd’hui, de multiples formes de mobilisation populaire, dont une large part font l’objet de pratiques de démobilisation (collectif), sinon de répression (</a:t>
            </a:r>
            <a:r>
              <a:rPr lang="fr-FR" dirty="0" err="1"/>
              <a:t>Talpin</a:t>
            </a:r>
            <a:r>
              <a:rPr lang="fr-FR" dirty="0"/>
              <a:t>)</a:t>
            </a:r>
          </a:p>
          <a:p>
            <a:r>
              <a:rPr lang="fr-FR" dirty="0"/>
              <a:t>Et des formes de résistances ordinaires, plus ou moins discrètes</a:t>
            </a:r>
          </a:p>
          <a:p>
            <a:pPr marL="0" indent="0">
              <a:buNone/>
            </a:pPr>
            <a:endParaRPr lang="fr-FR" dirty="0"/>
          </a:p>
          <a:p>
            <a:endParaRPr lang="fr-FR" dirty="0"/>
          </a:p>
          <a:p>
            <a:endParaRPr lang="fr-FR" dirty="0"/>
          </a:p>
        </p:txBody>
      </p:sp>
    </p:spTree>
    <p:extLst>
      <p:ext uri="{BB962C8B-B14F-4D97-AF65-F5344CB8AC3E}">
        <p14:creationId xmlns:p14="http://schemas.microsoft.com/office/powerpoint/2010/main" val="255645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9B0972A-D19F-1B45-9420-5E3C56E6A7B4}"/>
              </a:ext>
            </a:extLst>
          </p:cNvPr>
          <p:cNvSpPr>
            <a:spLocks noGrp="1"/>
          </p:cNvSpPr>
          <p:nvPr>
            <p:ph type="title"/>
          </p:nvPr>
        </p:nvSpPr>
        <p:spPr>
          <a:xfrm>
            <a:off x="838200" y="240430"/>
            <a:ext cx="10515600" cy="1325563"/>
          </a:xfrm>
        </p:spPr>
        <p:txBody>
          <a:bodyPr>
            <a:normAutofit/>
          </a:bodyPr>
          <a:lstStyle/>
          <a:p>
            <a:r>
              <a:rPr lang="fr-FR" sz="4000" b="1" dirty="0"/>
              <a:t>La Politique de la ville : de la participation à la </a:t>
            </a:r>
            <a:r>
              <a:rPr lang="fr-FR" sz="4000" b="1" dirty="0" err="1"/>
              <a:t>managérialisation</a:t>
            </a:r>
            <a:endParaRPr lang="fr-FR" sz="4000" b="1" dirty="0"/>
          </a:p>
        </p:txBody>
      </p:sp>
      <p:sp>
        <p:nvSpPr>
          <p:cNvPr id="3" name="Espace réservé du contenu 2">
            <a:extLst>
              <a:ext uri="{FF2B5EF4-FFF2-40B4-BE49-F238E27FC236}">
                <a16:creationId xmlns:a16="http://schemas.microsoft.com/office/drawing/2014/main" id="{EADDF970-7267-CF43-A439-577E488832D4}"/>
              </a:ext>
            </a:extLst>
          </p:cNvPr>
          <p:cNvSpPr>
            <a:spLocks noGrp="1"/>
          </p:cNvSpPr>
          <p:nvPr>
            <p:ph idx="1"/>
          </p:nvPr>
        </p:nvSpPr>
        <p:spPr>
          <a:xfrm>
            <a:off x="838200" y="1728264"/>
            <a:ext cx="10515600" cy="5129736"/>
          </a:xfrm>
        </p:spPr>
        <p:txBody>
          <a:bodyPr>
            <a:normAutofit/>
          </a:bodyPr>
          <a:lstStyle/>
          <a:p>
            <a:r>
              <a:rPr lang="fr-FR" dirty="0"/>
              <a:t>Dès le départ, </a:t>
            </a:r>
            <a:r>
              <a:rPr lang="fr-FR" dirty="0" err="1"/>
              <a:t>PdV</a:t>
            </a:r>
            <a:r>
              <a:rPr lang="fr-FR" dirty="0"/>
              <a:t> est une politique qui se situe entre la démocratisation et la modernisation de l’action publique (Tissot, Carrel)</a:t>
            </a:r>
          </a:p>
          <a:p>
            <a:r>
              <a:rPr lang="fr-FR" dirty="0"/>
              <a:t>Rapport </a:t>
            </a:r>
            <a:r>
              <a:rPr lang="fr-FR" dirty="0" err="1"/>
              <a:t>Dubedout</a:t>
            </a:r>
            <a:r>
              <a:rPr lang="fr-FR" dirty="0"/>
              <a:t> (1983): </a:t>
            </a:r>
            <a:r>
              <a:rPr lang="fr-FR" dirty="0" err="1"/>
              <a:t>PdV</a:t>
            </a:r>
            <a:r>
              <a:rPr lang="fr-FR" dirty="0"/>
              <a:t> d’abord comme dispositifs d’ouverture aux </a:t>
            </a:r>
            <a:r>
              <a:rPr lang="fr-FR" dirty="0" err="1"/>
              <a:t>habitant·es</a:t>
            </a:r>
            <a:r>
              <a:rPr lang="fr-FR" dirty="0"/>
              <a:t> et aux intermédiaires sociaux dans les quartiers</a:t>
            </a:r>
          </a:p>
          <a:p>
            <a:r>
              <a:rPr lang="fr-FR" dirty="0"/>
              <a:t>Mais institutionnalisation par municipalisation et professionnalisation-</a:t>
            </a:r>
            <a:r>
              <a:rPr lang="fr-FR" dirty="0" err="1"/>
              <a:t>managérialisation</a:t>
            </a:r>
            <a:r>
              <a:rPr lang="fr-FR" dirty="0"/>
              <a:t> des dispositifs et métiers de la </a:t>
            </a:r>
            <a:r>
              <a:rPr lang="fr-FR" dirty="0" err="1"/>
              <a:t>PdV</a:t>
            </a:r>
            <a:r>
              <a:rPr lang="fr-FR" dirty="0"/>
              <a:t> (Warin; Neveu; de Maillard)</a:t>
            </a:r>
          </a:p>
          <a:p>
            <a:r>
              <a:rPr lang="fr-FR" dirty="0"/>
              <a:t>Ce qui a conduit à faire obstacle aux logiques ascendantes : </a:t>
            </a:r>
            <a:r>
              <a:rPr lang="fr-FR" dirty="0" err="1"/>
              <a:t>PdV</a:t>
            </a:r>
            <a:r>
              <a:rPr lang="fr-FR" dirty="0"/>
              <a:t> comme politique « Top-down »</a:t>
            </a:r>
          </a:p>
          <a:p>
            <a:pPr marL="0" indent="0">
              <a:buNone/>
            </a:pPr>
            <a:endParaRPr lang="fr-FR" dirty="0"/>
          </a:p>
          <a:p>
            <a:endParaRPr lang="fr-FR" dirty="0"/>
          </a:p>
          <a:p>
            <a:endParaRPr lang="fr-FR" dirty="0"/>
          </a:p>
        </p:txBody>
      </p:sp>
    </p:spTree>
    <p:extLst>
      <p:ext uri="{BB962C8B-B14F-4D97-AF65-F5344CB8AC3E}">
        <p14:creationId xmlns:p14="http://schemas.microsoft.com/office/powerpoint/2010/main" val="2214427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t>La démocratie participative comme réponse à la démobilisation populaire ?</a:t>
            </a:r>
          </a:p>
        </p:txBody>
      </p:sp>
      <p:sp>
        <p:nvSpPr>
          <p:cNvPr id="3" name="Espace réservé du contenu 2"/>
          <p:cNvSpPr>
            <a:spLocks noGrp="1"/>
          </p:cNvSpPr>
          <p:nvPr>
            <p:ph idx="1"/>
          </p:nvPr>
        </p:nvSpPr>
        <p:spPr>
          <a:xfrm>
            <a:off x="838200" y="1991883"/>
            <a:ext cx="10515600" cy="4351338"/>
          </a:xfrm>
        </p:spPr>
        <p:txBody>
          <a:bodyPr>
            <a:normAutofit/>
          </a:bodyPr>
          <a:lstStyle/>
          <a:p>
            <a:r>
              <a:rPr lang="fr-FR" dirty="0"/>
              <a:t>Le projet de la DP c’est qu’en offrant d’autres formats de participation, et en permettant aux citoyens de toucher du doigt les fruits de leur participation, notamment au niveau local, on pourra susciter un cercle vertueux de la participation</a:t>
            </a:r>
          </a:p>
          <a:p>
            <a:r>
              <a:rPr lang="fr-FR" dirty="0"/>
              <a:t>Les quartiers populaires ont été un espace central d’expérimentation et de développement des dispositifs participatifs</a:t>
            </a:r>
          </a:p>
          <a:p>
            <a:r>
              <a:rPr lang="fr-FR" dirty="0"/>
              <a:t>Mais les expériences et dispositifs participatifs rencontrent de nombreux écueils en pratique</a:t>
            </a:r>
          </a:p>
        </p:txBody>
      </p:sp>
    </p:spTree>
    <p:extLst>
      <p:ext uri="{BB962C8B-B14F-4D97-AF65-F5344CB8AC3E}">
        <p14:creationId xmlns:p14="http://schemas.microsoft.com/office/powerpoint/2010/main" val="21934177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La démocratie participative à la française</a:t>
            </a:r>
          </a:p>
        </p:txBody>
      </p:sp>
      <p:sp>
        <p:nvSpPr>
          <p:cNvPr id="3" name="Espace réservé du contenu 2"/>
          <p:cNvSpPr>
            <a:spLocks noGrp="1"/>
          </p:cNvSpPr>
          <p:nvPr>
            <p:ph idx="1"/>
          </p:nvPr>
        </p:nvSpPr>
        <p:spPr/>
        <p:txBody>
          <a:bodyPr>
            <a:normAutofit fontScale="92500" lnSpcReduction="20000"/>
          </a:bodyPr>
          <a:lstStyle/>
          <a:p>
            <a:r>
              <a:rPr lang="fr-FR" dirty="0"/>
              <a:t>Une forte institutionnalisation de la participation en France: opportunité et contrainte</a:t>
            </a:r>
          </a:p>
          <a:p>
            <a:endParaRPr lang="fr-FR" dirty="0"/>
          </a:p>
          <a:p>
            <a:r>
              <a:rPr lang="fr-FR" dirty="0"/>
              <a:t>Peu de demande de participation</a:t>
            </a:r>
          </a:p>
          <a:p>
            <a:endParaRPr lang="fr-FR" dirty="0"/>
          </a:p>
          <a:p>
            <a:r>
              <a:rPr lang="fr-FR" dirty="0"/>
              <a:t>Une participation faible et limitée aux classes moyennes</a:t>
            </a:r>
          </a:p>
          <a:p>
            <a:endParaRPr lang="fr-FR" dirty="0"/>
          </a:p>
          <a:p>
            <a:r>
              <a:rPr lang="fr-FR" dirty="0"/>
              <a:t>Une participation aux effets marginaux sur les décisions publiques</a:t>
            </a:r>
          </a:p>
          <a:p>
            <a:endParaRPr lang="fr-FR" dirty="0"/>
          </a:p>
          <a:p>
            <a:r>
              <a:rPr lang="fr-FR" dirty="0"/>
              <a:t>Risque de renforcer le cynisme, la résignation et le désenchantement civique</a:t>
            </a:r>
          </a:p>
          <a:p>
            <a:endParaRPr lang="fr-FR" dirty="0"/>
          </a:p>
        </p:txBody>
      </p:sp>
    </p:spTree>
    <p:extLst>
      <p:ext uri="{BB962C8B-B14F-4D97-AF65-F5344CB8AC3E}">
        <p14:creationId xmlns:p14="http://schemas.microsoft.com/office/powerpoint/2010/main" val="19222407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Les conseils citoyens : une innovation institutionnelle</a:t>
            </a:r>
          </a:p>
        </p:txBody>
      </p:sp>
      <p:sp>
        <p:nvSpPr>
          <p:cNvPr id="3" name="Espace réservé du contenu 2"/>
          <p:cNvSpPr>
            <a:spLocks noGrp="1"/>
          </p:cNvSpPr>
          <p:nvPr>
            <p:ph idx="1"/>
          </p:nvPr>
        </p:nvSpPr>
        <p:spPr/>
        <p:txBody>
          <a:bodyPr>
            <a:normAutofit fontScale="92500"/>
          </a:bodyPr>
          <a:lstStyle/>
          <a:p>
            <a:r>
              <a:rPr lang="fr-FR" dirty="0"/>
              <a:t>Autonomie procédurale à l’égard de la municipalité</a:t>
            </a:r>
          </a:p>
          <a:p>
            <a:endParaRPr lang="fr-FR" dirty="0"/>
          </a:p>
          <a:p>
            <a:r>
              <a:rPr lang="fr-FR" dirty="0"/>
              <a:t>Pas de participation des élus</a:t>
            </a:r>
          </a:p>
          <a:p>
            <a:endParaRPr lang="fr-FR" dirty="0"/>
          </a:p>
          <a:p>
            <a:r>
              <a:rPr lang="fr-FR" dirty="0"/>
              <a:t>Disposent de moyens propres</a:t>
            </a:r>
          </a:p>
          <a:p>
            <a:endParaRPr lang="fr-FR" dirty="0"/>
          </a:p>
          <a:p>
            <a:r>
              <a:rPr lang="fr-FR" dirty="0"/>
              <a:t>Reposent à 50% sur le tirage au sort pour inclure des habitants éloignés</a:t>
            </a:r>
          </a:p>
          <a:p>
            <a:endParaRPr lang="fr-FR" dirty="0"/>
          </a:p>
          <a:p>
            <a:r>
              <a:rPr lang="fr-FR" dirty="0"/>
              <a:t>Sont censés siéger au sein des comités de pilotage des contrats de ville</a:t>
            </a:r>
          </a:p>
          <a:p>
            <a:endParaRPr lang="fr-FR" dirty="0"/>
          </a:p>
        </p:txBody>
      </p:sp>
    </p:spTree>
    <p:extLst>
      <p:ext uri="{BB962C8B-B14F-4D97-AF65-F5344CB8AC3E}">
        <p14:creationId xmlns:p14="http://schemas.microsoft.com/office/powerpoint/2010/main" val="39590144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lvl="0"/>
            <a:br>
              <a:rPr lang="fr-FR" b="1" dirty="0"/>
            </a:br>
            <a:r>
              <a:rPr lang="fr-FR" b="1" dirty="0"/>
              <a:t>Les conseils citoyens rattrapés par la tradition française de participation</a:t>
            </a:r>
            <a:br>
              <a:rPr lang="fr-FR" dirty="0"/>
            </a:br>
            <a:endParaRPr lang="fr-FR" dirty="0"/>
          </a:p>
        </p:txBody>
      </p:sp>
      <p:sp>
        <p:nvSpPr>
          <p:cNvPr id="3" name="Espace réservé du contenu 2"/>
          <p:cNvSpPr>
            <a:spLocks noGrp="1"/>
          </p:cNvSpPr>
          <p:nvPr>
            <p:ph idx="1"/>
          </p:nvPr>
        </p:nvSpPr>
        <p:spPr/>
        <p:txBody>
          <a:bodyPr>
            <a:normAutofit fontScale="92500"/>
          </a:bodyPr>
          <a:lstStyle/>
          <a:p>
            <a:pPr marL="0" indent="0">
              <a:buNone/>
            </a:pPr>
            <a:r>
              <a:rPr lang="fr-FR" dirty="0"/>
              <a:t>Une fort contrôle institutionnel de la participation (cf. rapport CNDP 2018):</a:t>
            </a:r>
          </a:p>
          <a:p>
            <a:pPr>
              <a:buFontTx/>
              <a:buChar char="-"/>
            </a:pPr>
            <a:r>
              <a:rPr lang="fr-FR" dirty="0"/>
              <a:t>Ingérence des municipalités dans mise en place et animation CC</a:t>
            </a:r>
          </a:p>
          <a:p>
            <a:pPr>
              <a:buFontTx/>
              <a:buChar char="-"/>
            </a:pPr>
            <a:r>
              <a:rPr lang="fr-FR" dirty="0"/>
              <a:t>Une participation symbolique aux comités de pilotage</a:t>
            </a:r>
          </a:p>
          <a:p>
            <a:pPr marL="0" indent="0">
              <a:buNone/>
            </a:pPr>
            <a:r>
              <a:rPr lang="fr-FR" dirty="0"/>
              <a:t>« les conseils citoyens sont des spectateurs (peu nombreux) et non des acteurs du contrat de ville » (rapport CNDP)</a:t>
            </a:r>
          </a:p>
          <a:p>
            <a:pPr>
              <a:buFontTx/>
              <a:buChar char="-"/>
            </a:pPr>
            <a:r>
              <a:rPr lang="fr-FR" dirty="0"/>
              <a:t>Un rôle d’animation locale</a:t>
            </a:r>
          </a:p>
          <a:p>
            <a:pPr>
              <a:buFontTx/>
              <a:buChar char="-"/>
            </a:pPr>
            <a:r>
              <a:rPr lang="fr-FR" dirty="0"/>
              <a:t>Des formes de rappel à l’ordre institutionnel quand trop autonomes</a:t>
            </a:r>
          </a:p>
          <a:p>
            <a:pPr>
              <a:buFontTx/>
              <a:buChar char="-"/>
            </a:pPr>
            <a:endParaRPr lang="fr-FR" dirty="0"/>
          </a:p>
          <a:p>
            <a:pPr>
              <a:buFont typeface="Wingdings" panose="05000000000000000000" pitchFamily="2" charset="2"/>
              <a:buChar char="Ø"/>
            </a:pPr>
            <a:r>
              <a:rPr lang="fr-FR" dirty="0"/>
              <a:t>Une démobilisation rapide</a:t>
            </a:r>
          </a:p>
        </p:txBody>
      </p:sp>
    </p:spTree>
    <p:extLst>
      <p:ext uri="{BB962C8B-B14F-4D97-AF65-F5344CB8AC3E}">
        <p14:creationId xmlns:p14="http://schemas.microsoft.com/office/powerpoint/2010/main" val="1814748326"/>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455</TotalTime>
  <Words>1504</Words>
  <Application>Microsoft Macintosh PowerPoint</Application>
  <PresentationFormat>Grand écran</PresentationFormat>
  <Paragraphs>129</Paragraphs>
  <Slides>19</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19</vt:i4>
      </vt:variant>
    </vt:vector>
  </HeadingPairs>
  <TitlesOfParts>
    <vt:vector size="24" baseType="lpstr">
      <vt:lpstr>Arial</vt:lpstr>
      <vt:lpstr>Calibri</vt:lpstr>
      <vt:lpstr>Calibri Light</vt:lpstr>
      <vt:lpstr>Wingdings</vt:lpstr>
      <vt:lpstr>Thème Office</vt:lpstr>
      <vt:lpstr> Faire participer les habitant·es :  Un enjeu démocratique fondamental</vt:lpstr>
      <vt:lpstr>Introduction : des travaux sur les formes de participation dans les quartiers</vt:lpstr>
      <vt:lpstr>Plan de notre intervention</vt:lpstr>
      <vt:lpstr>Les quartiers populaires ne sont pas déserts de participation citoyenne</vt:lpstr>
      <vt:lpstr>La Politique de la ville : de la participation à la managérialisation</vt:lpstr>
      <vt:lpstr>La démocratie participative comme réponse à la démobilisation populaire ?</vt:lpstr>
      <vt:lpstr>La démocratie participative à la française</vt:lpstr>
      <vt:lpstr>Les conseils citoyens : une innovation institutionnelle</vt:lpstr>
      <vt:lpstr> Les conseils citoyens rattrapés par la tradition française de participation </vt:lpstr>
      <vt:lpstr>Que faire des conseils citoyens ?</vt:lpstr>
      <vt:lpstr>La décentralisation par le partenariat et les financements</vt:lpstr>
      <vt:lpstr>Les recompositions du partenariat entre pouvoirs publics et associations dans les quartiers</vt:lpstr>
      <vt:lpstr>Enquêter sur les effets du partenariat sur l’autonomie des associations</vt:lpstr>
      <vt:lpstr>Quelles formes de participation collective dans les quartiers ?</vt:lpstr>
      <vt:lpstr>Retour sur l’expérience des Tables de quartier</vt:lpstr>
      <vt:lpstr>L’expérience de la Table de quartier du Pile à Roubaix</vt:lpstr>
      <vt:lpstr>Que faire ? </vt:lpstr>
      <vt:lpstr>Conclusions et débats</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Participation dans les quartiers populaires : quel horizon démocratique ?</dc:title>
  <dc:creator>julien talpin</dc:creator>
  <cp:lastModifiedBy>Microsoft Office User</cp:lastModifiedBy>
  <cp:revision>20</cp:revision>
  <dcterms:created xsi:type="dcterms:W3CDTF">2021-05-05T11:13:29Z</dcterms:created>
  <dcterms:modified xsi:type="dcterms:W3CDTF">2023-04-17T12:11:45Z</dcterms:modified>
</cp:coreProperties>
</file>