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70" r:id="rId3"/>
    <p:sldId id="271" r:id="rId4"/>
    <p:sldId id="276" r:id="rId5"/>
    <p:sldId id="259" r:id="rId6"/>
    <p:sldId id="269" r:id="rId7"/>
    <p:sldId id="272" r:id="rId8"/>
    <p:sldId id="267" r:id="rId9"/>
    <p:sldId id="273" r:id="rId10"/>
    <p:sldId id="274" r:id="rId11"/>
    <p:sldId id="275" r:id="rId12"/>
    <p:sldId id="279" r:id="rId13"/>
    <p:sldId id="280" r:id="rId14"/>
    <p:sldId id="281" r:id="rId15"/>
    <p:sldId id="283" r:id="rId16"/>
  </p:sldIdLst>
  <p:sldSz cx="9144000" cy="5143500" type="screen16x9"/>
  <p:notesSz cx="6858000" cy="9144000"/>
  <p:embeddedFontLst>
    <p:embeddedFont>
      <p:font typeface="Economica" panose="020B060402020202020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aume" initials="G" lastIdx="1" clrIdx="0">
    <p:extLst>
      <p:ext uri="{19B8F6BF-5375-455C-9EA6-DF929625EA0E}">
        <p15:presenceInfo xmlns:p15="http://schemas.microsoft.com/office/powerpoint/2012/main" userId="S-1-5-21-4100839383-79435604-3826532845-1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2B"/>
    <a:srgbClr val="0094A4"/>
    <a:srgbClr val="129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2932" autoAdjust="0"/>
  </p:normalViewPr>
  <p:slideViewPr>
    <p:cSldViewPr snapToGrid="0">
      <p:cViewPr varScale="1">
        <p:scale>
          <a:sx n="97" d="100"/>
          <a:sy n="97" d="100"/>
        </p:scale>
        <p:origin x="874"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DEJARDIN" userId="68a5029d-9a1a-4fda-903c-8e3575412c0b" providerId="ADAL" clId="{F17C74FA-00C7-4C29-BFD6-26B8C322D26D}"/>
    <pc:docChg chg="modSld">
      <pc:chgData name="Guillaume DEJARDIN" userId="68a5029d-9a1a-4fda-903c-8e3575412c0b" providerId="ADAL" clId="{F17C74FA-00C7-4C29-BFD6-26B8C322D26D}" dt="2023-05-15T10:52:08.830" v="36" actId="1035"/>
      <pc:docMkLst>
        <pc:docMk/>
      </pc:docMkLst>
      <pc:sldChg chg="modSp mod">
        <pc:chgData name="Guillaume DEJARDIN" userId="68a5029d-9a1a-4fda-903c-8e3575412c0b" providerId="ADAL" clId="{F17C74FA-00C7-4C29-BFD6-26B8C322D26D}" dt="2023-05-15T08:29:42.066" v="23" actId="20577"/>
        <pc:sldMkLst>
          <pc:docMk/>
          <pc:sldMk cId="1002953094" sldId="270"/>
        </pc:sldMkLst>
        <pc:spChg chg="mod">
          <ac:chgData name="Guillaume DEJARDIN" userId="68a5029d-9a1a-4fda-903c-8e3575412c0b" providerId="ADAL" clId="{F17C74FA-00C7-4C29-BFD6-26B8C322D26D}" dt="2023-05-15T08:29:42.066" v="23" actId="20577"/>
          <ac:spMkLst>
            <pc:docMk/>
            <pc:sldMk cId="1002953094" sldId="270"/>
            <ac:spMk id="12" creationId="{00000000-0000-0000-0000-000000000000}"/>
          </ac:spMkLst>
        </pc:spChg>
      </pc:sldChg>
      <pc:sldChg chg="modSp mod">
        <pc:chgData name="Guillaume DEJARDIN" userId="68a5029d-9a1a-4fda-903c-8e3575412c0b" providerId="ADAL" clId="{F17C74FA-00C7-4C29-BFD6-26B8C322D26D}" dt="2023-05-15T10:52:08.830" v="36" actId="1035"/>
        <pc:sldMkLst>
          <pc:docMk/>
          <pc:sldMk cId="549865398" sldId="271"/>
        </pc:sldMkLst>
        <pc:spChg chg="mod">
          <ac:chgData name="Guillaume DEJARDIN" userId="68a5029d-9a1a-4fda-903c-8e3575412c0b" providerId="ADAL" clId="{F17C74FA-00C7-4C29-BFD6-26B8C322D26D}" dt="2023-05-15T10:52:08.830" v="36" actId="1035"/>
          <ac:spMkLst>
            <pc:docMk/>
            <pc:sldMk cId="549865398" sldId="271"/>
            <ac:spMk id="12" creationId="{00000000-0000-0000-0000-000000000000}"/>
          </ac:spMkLst>
        </pc:spChg>
      </pc:sldChg>
      <pc:sldChg chg="modSp mod">
        <pc:chgData name="Guillaume DEJARDIN" userId="68a5029d-9a1a-4fda-903c-8e3575412c0b" providerId="ADAL" clId="{F17C74FA-00C7-4C29-BFD6-26B8C322D26D}" dt="2023-05-15T08:29:29.895" v="17" actId="20577"/>
        <pc:sldMkLst>
          <pc:docMk/>
          <pc:sldMk cId="2501509216" sldId="273"/>
        </pc:sldMkLst>
        <pc:spChg chg="mod">
          <ac:chgData name="Guillaume DEJARDIN" userId="68a5029d-9a1a-4fda-903c-8e3575412c0b" providerId="ADAL" clId="{F17C74FA-00C7-4C29-BFD6-26B8C322D26D}" dt="2023-05-15T08:29:29.895" v="17" actId="20577"/>
          <ac:spMkLst>
            <pc:docMk/>
            <pc:sldMk cId="2501509216" sldId="273"/>
            <ac:spMk id="82" creationId="{00000000-0000-0000-0000-000000000000}"/>
          </ac:spMkLst>
        </pc:spChg>
      </pc:sldChg>
      <pc:sldChg chg="modSp mod">
        <pc:chgData name="Guillaume DEJARDIN" userId="68a5029d-9a1a-4fda-903c-8e3575412c0b" providerId="ADAL" clId="{F17C74FA-00C7-4C29-BFD6-26B8C322D26D}" dt="2023-05-15T08:29:24.623" v="11" actId="20577"/>
        <pc:sldMkLst>
          <pc:docMk/>
          <pc:sldMk cId="2870281842" sldId="274"/>
        </pc:sldMkLst>
        <pc:spChg chg="mod">
          <ac:chgData name="Guillaume DEJARDIN" userId="68a5029d-9a1a-4fda-903c-8e3575412c0b" providerId="ADAL" clId="{F17C74FA-00C7-4C29-BFD6-26B8C322D26D}" dt="2023-05-15T08:29:24.623" v="11" actId="20577"/>
          <ac:spMkLst>
            <pc:docMk/>
            <pc:sldMk cId="2870281842" sldId="274"/>
            <ac:spMk id="22" creationId="{00000000-0000-0000-0000-000000000000}"/>
          </ac:spMkLst>
        </pc:spChg>
      </pc:sldChg>
      <pc:sldChg chg="modSp mod">
        <pc:chgData name="Guillaume DEJARDIN" userId="68a5029d-9a1a-4fda-903c-8e3575412c0b" providerId="ADAL" clId="{F17C74FA-00C7-4C29-BFD6-26B8C322D26D}" dt="2023-05-15T08:29:19.151" v="5" actId="20577"/>
        <pc:sldMkLst>
          <pc:docMk/>
          <pc:sldMk cId="1151914569" sldId="275"/>
        </pc:sldMkLst>
        <pc:spChg chg="mod">
          <ac:chgData name="Guillaume DEJARDIN" userId="68a5029d-9a1a-4fda-903c-8e3575412c0b" providerId="ADAL" clId="{F17C74FA-00C7-4C29-BFD6-26B8C322D26D}" dt="2023-05-15T08:29:19.151" v="5" actId="20577"/>
          <ac:spMkLst>
            <pc:docMk/>
            <pc:sldMk cId="1151914569" sldId="275"/>
            <ac:spMk id="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462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b602676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b602676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36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886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6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b602676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b602676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946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b602676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b602676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58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b4653b34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b4653b34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69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41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312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3b7626af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3b7626af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125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31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3b602676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3b602676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3b7626af6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3b7626af6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479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A4"/>
        </a:solidFill>
        <a:effectLst/>
      </p:bgPr>
    </p:bg>
    <p:spTree>
      <p:nvGrpSpPr>
        <p:cNvPr id="1" name="Shape 61"/>
        <p:cNvGrpSpPr/>
        <p:nvPr/>
      </p:nvGrpSpPr>
      <p:grpSpPr>
        <a:xfrm>
          <a:off x="0" y="0"/>
          <a:ext cx="0" cy="0"/>
          <a:chOff x="0" y="0"/>
          <a:chExt cx="0" cy="0"/>
        </a:xfrm>
      </p:grpSpPr>
      <p:sp>
        <p:nvSpPr>
          <p:cNvPr id="62" name="Google Shape;62;p13"/>
          <p:cNvSpPr/>
          <p:nvPr/>
        </p:nvSpPr>
        <p:spPr>
          <a:xfrm>
            <a:off x="2887575" y="884325"/>
            <a:ext cx="3374700" cy="3365700"/>
          </a:xfrm>
          <a:prstGeom prst="rect">
            <a:avLst/>
          </a:prstGeom>
          <a:solidFill>
            <a:srgbClr val="FF942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a:spLocks noGrp="1"/>
          </p:cNvSpPr>
          <p:nvPr>
            <p:ph type="ctrTitle"/>
          </p:nvPr>
        </p:nvSpPr>
        <p:spPr>
          <a:xfrm>
            <a:off x="2887575" y="1559248"/>
            <a:ext cx="3374700" cy="2025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fr" sz="3080" b="1" dirty="0">
                <a:solidFill>
                  <a:schemeClr val="tx1"/>
                </a:solidFill>
              </a:rPr>
              <a:t>Journée départementale des adultes-relais des Yvelines</a:t>
            </a:r>
            <a:br>
              <a:rPr lang="fr" sz="3080" b="1" dirty="0">
                <a:solidFill>
                  <a:schemeClr val="tx1"/>
                </a:solidFill>
              </a:rPr>
            </a:br>
            <a:r>
              <a:rPr lang="fr" sz="3080" b="1" i="1" dirty="0">
                <a:solidFill>
                  <a:schemeClr val="tx1"/>
                </a:solidFill>
              </a:rPr>
              <a:t>- synthèse -</a:t>
            </a:r>
            <a:endParaRPr sz="3080" i="1" dirty="0">
              <a:solidFill>
                <a:schemeClr val="tx1"/>
              </a:solidFill>
            </a:endParaRPr>
          </a:p>
        </p:txBody>
      </p:sp>
      <p:sp>
        <p:nvSpPr>
          <p:cNvPr id="2" name="ZoneTexte 1"/>
          <p:cNvSpPr txBox="1"/>
          <p:nvPr/>
        </p:nvSpPr>
        <p:spPr>
          <a:xfrm>
            <a:off x="4776951" y="4724893"/>
            <a:ext cx="4469525" cy="400110"/>
          </a:xfrm>
          <a:prstGeom prst="rect">
            <a:avLst/>
          </a:prstGeom>
          <a:noFill/>
        </p:spPr>
        <p:txBody>
          <a:bodyPr wrap="square" rtlCol="0">
            <a:spAutoFit/>
          </a:bodyPr>
          <a:lstStyle/>
          <a:p>
            <a:pPr algn="ctr"/>
            <a:r>
              <a:rPr lang="fr-FR" sz="2000" b="1" dirty="0">
                <a:solidFill>
                  <a:srgbClr val="FF942B"/>
                </a:solidFill>
                <a:latin typeface="Economica" panose="020B0604020202020204" charset="0"/>
              </a:rPr>
              <a:t>Espace Armand Peugeot – Poissy - 20 mai 2022</a:t>
            </a:r>
          </a:p>
        </p:txBody>
      </p:sp>
      <p:pic>
        <p:nvPicPr>
          <p:cNvPr id="2050" name="Picture 2" descr="Prefecture des Yvelines - Terres de Se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000" y="0"/>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12" name="Google Shape;83;p15"/>
          <p:cNvSpPr txBox="1"/>
          <p:nvPr/>
        </p:nvSpPr>
        <p:spPr>
          <a:xfrm>
            <a:off x="311700" y="911512"/>
            <a:ext cx="4953983" cy="400079"/>
          </a:xfrm>
          <a:prstGeom prst="rect">
            <a:avLst/>
          </a:prstGeom>
          <a:noFill/>
          <a:ln>
            <a:noFill/>
          </a:ln>
        </p:spPr>
        <p:txBody>
          <a:bodyPr spcFirstLastPara="1" wrap="square" lIns="91425" tIns="91425" rIns="91425" bIns="91425" anchor="t" anchorCtr="0">
            <a:spAutoFit/>
          </a:bodyPr>
          <a:lstStyle/>
          <a:p>
            <a:pPr lvl="0"/>
            <a:r>
              <a:rPr lang="fr-FR" b="1" dirty="0">
                <a:latin typeface="Open Sans"/>
                <a:ea typeface="Open Sans"/>
                <a:cs typeface="Open Sans"/>
                <a:sym typeface="Open Sans"/>
              </a:rPr>
              <a:t>Quelle reconnaissance par les acteurs et partenaires ?</a:t>
            </a:r>
          </a:p>
        </p:txBody>
      </p:sp>
      <p:sp>
        <p:nvSpPr>
          <p:cNvPr id="99" name="Google Shape;125;p18"/>
          <p:cNvSpPr/>
          <p:nvPr/>
        </p:nvSpPr>
        <p:spPr>
          <a:xfrm>
            <a:off x="1484198" y="1276706"/>
            <a:ext cx="507900" cy="507900"/>
          </a:xfrm>
          <a:prstGeom prst="mathPlus">
            <a:avLst>
              <a:gd name="adj1" fmla="val 23520"/>
            </a:avLst>
          </a:prstGeom>
          <a:solidFill>
            <a:srgbClr val="129AAA"/>
          </a:solidFill>
          <a:ln w="9525"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p18"/>
          <p:cNvSpPr/>
          <p:nvPr/>
        </p:nvSpPr>
        <p:spPr>
          <a:xfrm>
            <a:off x="7231797" y="1250306"/>
            <a:ext cx="560700" cy="560700"/>
          </a:xfrm>
          <a:prstGeom prst="mathMinus">
            <a:avLst>
              <a:gd name="adj1" fmla="val 23520"/>
            </a:avLst>
          </a:prstGeom>
          <a:solidFill>
            <a:srgbClr val="129AAA"/>
          </a:solidFill>
          <a:ln w="9525"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Rectangle à coins arrondis 102"/>
          <p:cNvSpPr/>
          <p:nvPr/>
        </p:nvSpPr>
        <p:spPr>
          <a:xfrm>
            <a:off x="3809972" y="1751647"/>
            <a:ext cx="1630350" cy="1038851"/>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Agir ensemble</a:t>
            </a:r>
          </a:p>
        </p:txBody>
      </p:sp>
      <p:sp>
        <p:nvSpPr>
          <p:cNvPr id="15" name="Rectangle à coins arrondis 14"/>
          <p:cNvSpPr/>
          <p:nvPr/>
        </p:nvSpPr>
        <p:spPr>
          <a:xfrm>
            <a:off x="6049895" y="1751650"/>
            <a:ext cx="2924504" cy="10388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Un turnover dans les équipes qui posent des difficultés</a:t>
            </a:r>
          </a:p>
          <a:p>
            <a:r>
              <a:rPr lang="fr-FR" sz="1200" dirty="0">
                <a:solidFill>
                  <a:schemeClr val="tx1"/>
                </a:solidFill>
              </a:rPr>
              <a:t>Un manque de coordination et de communication de l’information entre les partenaires</a:t>
            </a:r>
          </a:p>
        </p:txBody>
      </p:sp>
      <p:sp>
        <p:nvSpPr>
          <p:cNvPr id="16" name="Rectangle à coins arrondis 15"/>
          <p:cNvSpPr/>
          <p:nvPr/>
        </p:nvSpPr>
        <p:spPr>
          <a:xfrm>
            <a:off x="6049895" y="1756816"/>
            <a:ext cx="2924504" cy="1361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fr-FR" sz="1200" dirty="0">
              <a:solidFill>
                <a:schemeClr val="tx1"/>
              </a:solidFill>
            </a:endParaRPr>
          </a:p>
        </p:txBody>
      </p:sp>
      <p:sp>
        <p:nvSpPr>
          <p:cNvPr id="17" name="Rectangle à coins arrondis 16"/>
          <p:cNvSpPr/>
          <p:nvPr/>
        </p:nvSpPr>
        <p:spPr>
          <a:xfrm>
            <a:off x="275896" y="1756815"/>
            <a:ext cx="2924504" cy="13619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fr-FR" sz="1200" dirty="0">
              <a:solidFill>
                <a:schemeClr val="tx1"/>
              </a:solidFill>
            </a:endParaRPr>
          </a:p>
        </p:txBody>
      </p:sp>
      <p:sp>
        <p:nvSpPr>
          <p:cNvPr id="18" name="Rectangle à coins arrondis 17"/>
          <p:cNvSpPr/>
          <p:nvPr/>
        </p:nvSpPr>
        <p:spPr>
          <a:xfrm>
            <a:off x="275896" y="1751650"/>
            <a:ext cx="2924504" cy="8338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200" dirty="0">
                <a:solidFill>
                  <a:schemeClr val="tx1"/>
                </a:solidFill>
              </a:rPr>
              <a:t>Une reconnaissance comme structure de proximité comme acteurs de l’éducation et de la santé</a:t>
            </a:r>
          </a:p>
          <a:p>
            <a:pPr fontAlgn="base"/>
            <a:r>
              <a:rPr lang="fr-FR" sz="1200" dirty="0">
                <a:solidFill>
                  <a:schemeClr val="tx1"/>
                </a:solidFill>
              </a:rPr>
              <a:t>La diversité des actions développées</a:t>
            </a:r>
          </a:p>
        </p:txBody>
      </p:sp>
      <p:sp>
        <p:nvSpPr>
          <p:cNvPr id="19" name="Rectangle à coins arrondis 18"/>
          <p:cNvSpPr/>
          <p:nvPr/>
        </p:nvSpPr>
        <p:spPr>
          <a:xfrm>
            <a:off x="3809972" y="2900115"/>
            <a:ext cx="1630350" cy="105072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Démonter la qualité du lien aux habitants</a:t>
            </a:r>
          </a:p>
        </p:txBody>
      </p:sp>
      <p:sp>
        <p:nvSpPr>
          <p:cNvPr id="20" name="Rectangle à coins arrondis 19"/>
          <p:cNvSpPr/>
          <p:nvPr/>
        </p:nvSpPr>
        <p:spPr>
          <a:xfrm>
            <a:off x="311700" y="2900115"/>
            <a:ext cx="2942504" cy="8441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200" dirty="0">
                <a:solidFill>
                  <a:schemeClr val="tx1"/>
                </a:solidFill>
              </a:rPr>
              <a:t>Une reconnaissance comme structure de proximité qui valorise les publics</a:t>
            </a:r>
          </a:p>
          <a:p>
            <a:pPr fontAlgn="base"/>
            <a:r>
              <a:rPr lang="fr-FR" sz="1200" dirty="0">
                <a:solidFill>
                  <a:schemeClr val="tx1"/>
                </a:solidFill>
              </a:rPr>
              <a:t>Un relais de la communication institutionnelle</a:t>
            </a:r>
          </a:p>
        </p:txBody>
      </p:sp>
      <p:sp>
        <p:nvSpPr>
          <p:cNvPr id="21" name="Rectangle à coins arrondis 20"/>
          <p:cNvSpPr/>
          <p:nvPr/>
        </p:nvSpPr>
        <p:spPr>
          <a:xfrm>
            <a:off x="6049895" y="2900115"/>
            <a:ext cx="2924504" cy="10507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Un turnover dans les équipes qui posent des difficultés</a:t>
            </a:r>
          </a:p>
          <a:p>
            <a:r>
              <a:rPr lang="fr-FR" sz="1200" dirty="0">
                <a:solidFill>
                  <a:schemeClr val="tx1"/>
                </a:solidFill>
              </a:rPr>
              <a:t>La charge administrative importante au détriment du lien aux publics (et aux partenaires)</a:t>
            </a:r>
          </a:p>
        </p:txBody>
      </p:sp>
      <p:sp>
        <p:nvSpPr>
          <p:cNvPr id="22" name="Google Shape;82;p15"/>
          <p:cNvSpPr txBox="1">
            <a:spLocks/>
          </p:cNvSpPr>
          <p:nvPr/>
        </p:nvSpPr>
        <p:spPr>
          <a:xfrm>
            <a:off x="311700" y="13254"/>
            <a:ext cx="8520600" cy="560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pPr>
              <a:buSzPct val="32142"/>
            </a:pPr>
            <a:r>
              <a:rPr lang="fr-FR" sz="2880" b="1" i="1" dirty="0">
                <a:solidFill>
                  <a:srgbClr val="FF942B"/>
                </a:solidFill>
              </a:rPr>
              <a:t>L’habitant, enfant ou parent, temps scolaire ou temps libre</a:t>
            </a:r>
          </a:p>
        </p:txBody>
      </p:sp>
      <p:sp>
        <p:nvSpPr>
          <p:cNvPr id="23" name="Rectangle 22"/>
          <p:cNvSpPr/>
          <p:nvPr/>
        </p:nvSpPr>
        <p:spPr>
          <a:xfrm>
            <a:off x="0" y="4174181"/>
            <a:ext cx="9144000" cy="969320"/>
          </a:xfrm>
          <a:prstGeom prst="rect">
            <a:avLst/>
          </a:prstGeom>
          <a:solidFill>
            <a:srgbClr val="129AAA"/>
          </a:solid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FF942B"/>
                </a:solidFill>
              </a:rPr>
              <a:t>Des moyens insuffisants ?</a:t>
            </a:r>
          </a:p>
          <a:p>
            <a:r>
              <a:rPr lang="fr-FR" sz="1200" dirty="0"/>
              <a:t>Les multiplicités et le cumul des difficultés rencontrées par les enfants et les parents nécessitent des moyens humains et financiers complémentaires. Ce manque est accentué lorsque les structures et les médiateurs sont isolés (de manière générale ou sur des sujets/ situations particuliers).</a:t>
            </a:r>
          </a:p>
        </p:txBody>
      </p:sp>
    </p:spTree>
    <p:extLst>
      <p:ext uri="{BB962C8B-B14F-4D97-AF65-F5344CB8AC3E}">
        <p14:creationId xmlns:p14="http://schemas.microsoft.com/office/powerpoint/2010/main" val="287028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body" idx="1"/>
          </p:nvPr>
        </p:nvSpPr>
        <p:spPr>
          <a:xfrm>
            <a:off x="292450" y="2256346"/>
            <a:ext cx="1025100" cy="612600"/>
          </a:xfrm>
          <a:prstGeom prst="rect">
            <a:avLst/>
          </a:prstGeom>
          <a:ln w="2857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b="1" dirty="0">
                <a:solidFill>
                  <a:srgbClr val="FF942B"/>
                </a:solidFill>
              </a:rPr>
              <a:t>Défis</a:t>
            </a:r>
            <a:endParaRPr sz="3000" b="1" dirty="0">
              <a:solidFill>
                <a:srgbClr val="FF942B"/>
              </a:solidFill>
            </a:endParaRPr>
          </a:p>
        </p:txBody>
      </p:sp>
      <p:sp>
        <p:nvSpPr>
          <p:cNvPr id="243" name="Google Shape;243;p24"/>
          <p:cNvSpPr/>
          <p:nvPr/>
        </p:nvSpPr>
        <p:spPr>
          <a:xfrm>
            <a:off x="3481925" y="820671"/>
            <a:ext cx="4890825" cy="509100"/>
          </a:xfrm>
          <a:prstGeom prst="flowChartProcess">
            <a:avLst/>
          </a:prstGeom>
          <a:no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fr-FR" sz="1200" dirty="0">
                <a:latin typeface="Open Sans"/>
                <a:ea typeface="Open Sans"/>
                <a:cs typeface="Open Sans"/>
              </a:rPr>
              <a:t>Mieux expliciter les missions des médiateurs et leur permettre davantage de formations qualifiantes</a:t>
            </a:r>
          </a:p>
        </p:txBody>
      </p:sp>
      <p:sp>
        <p:nvSpPr>
          <p:cNvPr id="245" name="Google Shape;245;p24"/>
          <p:cNvSpPr/>
          <p:nvPr/>
        </p:nvSpPr>
        <p:spPr>
          <a:xfrm>
            <a:off x="3481923" y="3023783"/>
            <a:ext cx="4890825" cy="509100"/>
          </a:xfrm>
          <a:prstGeom prst="flowChartProcess">
            <a:avLst/>
          </a:prstGeom>
          <a:no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algn="ctr"/>
            <a:r>
              <a:rPr lang="fr" sz="1200" dirty="0">
                <a:latin typeface="Open Sans"/>
                <a:ea typeface="Open Sans"/>
                <a:cs typeface="Open Sans"/>
              </a:rPr>
              <a:t>Pérenniser les postes de médiateurs, au-delà du contrat « adultes relais »</a:t>
            </a:r>
            <a:endParaRPr sz="1200" dirty="0">
              <a:latin typeface="Open Sans"/>
              <a:ea typeface="Open Sans"/>
              <a:cs typeface="Open Sans"/>
            </a:endParaRPr>
          </a:p>
        </p:txBody>
      </p:sp>
      <p:sp>
        <p:nvSpPr>
          <p:cNvPr id="246" name="Google Shape;246;p24"/>
          <p:cNvSpPr/>
          <p:nvPr/>
        </p:nvSpPr>
        <p:spPr>
          <a:xfrm>
            <a:off x="3481925" y="1540809"/>
            <a:ext cx="4890825" cy="560700"/>
          </a:xfrm>
          <a:prstGeom prst="flowChartProcess">
            <a:avLst/>
          </a:prstGeom>
          <a:no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lvl="0" algn="ctr"/>
            <a:r>
              <a:rPr lang="fr-FR" sz="1200" dirty="0">
                <a:latin typeface="Open Sans"/>
                <a:ea typeface="Open Sans"/>
                <a:cs typeface="Open Sans"/>
              </a:rPr>
              <a:t>Assurer la reconnaissance du travail des médiateurs auprès des partenaires</a:t>
            </a:r>
          </a:p>
        </p:txBody>
      </p:sp>
      <p:sp>
        <p:nvSpPr>
          <p:cNvPr id="247" name="Google Shape;247;p24"/>
          <p:cNvSpPr/>
          <p:nvPr/>
        </p:nvSpPr>
        <p:spPr>
          <a:xfrm>
            <a:off x="3481922" y="3739470"/>
            <a:ext cx="4890825" cy="509100"/>
          </a:xfrm>
          <a:prstGeom prst="flowChartProcess">
            <a:avLst/>
          </a:prstGeom>
          <a:no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fr-FR" sz="1200" dirty="0">
                <a:latin typeface="Open Sans"/>
                <a:ea typeface="Open Sans"/>
                <a:cs typeface="Open Sans"/>
              </a:rPr>
              <a:t>Systématiser l’intégration des médiateurs (et de leurs structures) dans les projets éducatifs</a:t>
            </a:r>
            <a:endParaRPr sz="1200" dirty="0">
              <a:latin typeface="Open Sans"/>
              <a:ea typeface="Open Sans"/>
              <a:cs typeface="Open Sans"/>
            </a:endParaRPr>
          </a:p>
        </p:txBody>
      </p:sp>
      <p:sp>
        <p:nvSpPr>
          <p:cNvPr id="248" name="Google Shape;248;p24"/>
          <p:cNvSpPr/>
          <p:nvPr/>
        </p:nvSpPr>
        <p:spPr>
          <a:xfrm>
            <a:off x="3481924" y="2308096"/>
            <a:ext cx="4890825" cy="509100"/>
          </a:xfrm>
          <a:prstGeom prst="flowChartProcess">
            <a:avLst/>
          </a:prstGeom>
          <a:noFill/>
          <a:ln w="19050"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fr" sz="1200" dirty="0">
                <a:latin typeface="Open Sans"/>
                <a:ea typeface="Open Sans"/>
                <a:cs typeface="Open Sans"/>
              </a:rPr>
              <a:t>Réduire le poids administratif au bénéfice de l’action sur le terrain</a:t>
            </a:r>
            <a:endParaRPr sz="1200" dirty="0">
              <a:latin typeface="Open Sans"/>
              <a:ea typeface="Open Sans"/>
              <a:cs typeface="Open Sans"/>
            </a:endParaRPr>
          </a:p>
        </p:txBody>
      </p:sp>
      <p:cxnSp>
        <p:nvCxnSpPr>
          <p:cNvPr id="249" name="Google Shape;249;p24"/>
          <p:cNvCxnSpPr>
            <a:stCxn id="242" idx="3"/>
            <a:endCxn id="243" idx="1"/>
          </p:cNvCxnSpPr>
          <p:nvPr/>
        </p:nvCxnSpPr>
        <p:spPr>
          <a:xfrm flipV="1">
            <a:off x="1317550" y="1075221"/>
            <a:ext cx="2164375" cy="1487425"/>
          </a:xfrm>
          <a:prstGeom prst="straightConnector1">
            <a:avLst/>
          </a:prstGeom>
          <a:noFill/>
          <a:ln w="19050" cap="flat" cmpd="sng">
            <a:solidFill>
              <a:srgbClr val="129AAA"/>
            </a:solidFill>
            <a:prstDash val="solid"/>
            <a:round/>
            <a:headEnd type="none" w="med" len="med"/>
            <a:tailEnd type="triangle" w="med" len="med"/>
          </a:ln>
        </p:spPr>
      </p:cxnSp>
      <p:cxnSp>
        <p:nvCxnSpPr>
          <p:cNvPr id="250" name="Google Shape;250;p24"/>
          <p:cNvCxnSpPr>
            <a:stCxn id="242" idx="3"/>
            <a:endCxn id="246" idx="1"/>
          </p:cNvCxnSpPr>
          <p:nvPr/>
        </p:nvCxnSpPr>
        <p:spPr>
          <a:xfrm flipV="1">
            <a:off x="1317550" y="1821159"/>
            <a:ext cx="2164375" cy="741487"/>
          </a:xfrm>
          <a:prstGeom prst="straightConnector1">
            <a:avLst/>
          </a:prstGeom>
          <a:noFill/>
          <a:ln w="19050" cap="flat" cmpd="sng">
            <a:solidFill>
              <a:srgbClr val="129AAA"/>
            </a:solidFill>
            <a:prstDash val="solid"/>
            <a:round/>
            <a:headEnd type="none" w="med" len="med"/>
            <a:tailEnd type="triangle" w="med" len="med"/>
          </a:ln>
        </p:spPr>
      </p:cxnSp>
      <p:cxnSp>
        <p:nvCxnSpPr>
          <p:cNvPr id="251" name="Google Shape;251;p24"/>
          <p:cNvCxnSpPr>
            <a:stCxn id="242" idx="3"/>
            <a:endCxn id="248" idx="1"/>
          </p:cNvCxnSpPr>
          <p:nvPr/>
        </p:nvCxnSpPr>
        <p:spPr>
          <a:xfrm>
            <a:off x="1317550" y="2562646"/>
            <a:ext cx="2164374" cy="0"/>
          </a:xfrm>
          <a:prstGeom prst="straightConnector1">
            <a:avLst/>
          </a:prstGeom>
          <a:noFill/>
          <a:ln w="19050" cap="flat" cmpd="sng">
            <a:solidFill>
              <a:srgbClr val="129AAA"/>
            </a:solidFill>
            <a:prstDash val="solid"/>
            <a:round/>
            <a:headEnd type="none" w="med" len="med"/>
            <a:tailEnd type="triangle" w="med" len="med"/>
          </a:ln>
        </p:spPr>
      </p:cxnSp>
      <p:cxnSp>
        <p:nvCxnSpPr>
          <p:cNvPr id="252" name="Google Shape;252;p24"/>
          <p:cNvCxnSpPr>
            <a:stCxn id="242" idx="3"/>
            <a:endCxn id="245" idx="1"/>
          </p:cNvCxnSpPr>
          <p:nvPr/>
        </p:nvCxnSpPr>
        <p:spPr>
          <a:xfrm>
            <a:off x="1317550" y="2562646"/>
            <a:ext cx="2164373" cy="715687"/>
          </a:xfrm>
          <a:prstGeom prst="straightConnector1">
            <a:avLst/>
          </a:prstGeom>
          <a:noFill/>
          <a:ln w="19050" cap="flat" cmpd="sng">
            <a:solidFill>
              <a:srgbClr val="129AAA"/>
            </a:solidFill>
            <a:prstDash val="solid"/>
            <a:round/>
            <a:headEnd type="none" w="med" len="med"/>
            <a:tailEnd type="triangle" w="med" len="med"/>
          </a:ln>
        </p:spPr>
      </p:cxnSp>
      <p:cxnSp>
        <p:nvCxnSpPr>
          <p:cNvPr id="253" name="Google Shape;253;p24"/>
          <p:cNvCxnSpPr>
            <a:stCxn id="242" idx="3"/>
            <a:endCxn id="247" idx="1"/>
          </p:cNvCxnSpPr>
          <p:nvPr/>
        </p:nvCxnSpPr>
        <p:spPr>
          <a:xfrm>
            <a:off x="1317550" y="2562646"/>
            <a:ext cx="2164372" cy="1431374"/>
          </a:xfrm>
          <a:prstGeom prst="straightConnector1">
            <a:avLst/>
          </a:prstGeom>
          <a:noFill/>
          <a:ln w="19050" cap="flat" cmpd="sng">
            <a:solidFill>
              <a:srgbClr val="129AAA"/>
            </a:solidFill>
            <a:prstDash val="solid"/>
            <a:round/>
            <a:headEnd type="none" w="med" len="med"/>
            <a:tailEnd type="triangle" w="med" len="med"/>
          </a:ln>
        </p:spPr>
      </p:cxnSp>
      <p:sp>
        <p:nvSpPr>
          <p:cNvPr id="17" name="Google Shape;82;p15"/>
          <p:cNvSpPr txBox="1">
            <a:spLocks/>
          </p:cNvSpPr>
          <p:nvPr/>
        </p:nvSpPr>
        <p:spPr>
          <a:xfrm>
            <a:off x="292450" y="0"/>
            <a:ext cx="8520600" cy="56602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32142"/>
            </a:pPr>
            <a:r>
              <a:rPr lang="fr-FR" sz="2880" b="1" i="1" dirty="0">
                <a:solidFill>
                  <a:srgbClr val="FF942B"/>
                </a:solidFill>
                <a:latin typeface="Economica" panose="020B0604020202020204" charset="0"/>
              </a:rPr>
              <a:t>L’habitant, enfant ou parent, temps scolaire ou temps libre</a:t>
            </a:r>
          </a:p>
        </p:txBody>
      </p:sp>
      <p:sp>
        <p:nvSpPr>
          <p:cNvPr id="18" name="Rectangle 17"/>
          <p:cNvSpPr/>
          <p:nvPr/>
        </p:nvSpPr>
        <p:spPr>
          <a:xfrm>
            <a:off x="0" y="4365333"/>
            <a:ext cx="9144000" cy="778168"/>
          </a:xfrm>
          <a:prstGeom prst="rect">
            <a:avLst/>
          </a:prstGeom>
          <a:solidFill>
            <a:srgbClr val="129AAA"/>
          </a:solid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FF942B"/>
                </a:solidFill>
              </a:rPr>
              <a:t>Défi pour les territoires éducatifs et la médiation dans le champ de l’éducation :</a:t>
            </a:r>
          </a:p>
          <a:p>
            <a:r>
              <a:rPr lang="fr-FR" sz="1200" dirty="0">
                <a:solidFill>
                  <a:schemeClr val="bg1"/>
                </a:solidFill>
              </a:rPr>
              <a:t>- Maîtrise de la langue</a:t>
            </a:r>
          </a:p>
          <a:p>
            <a:r>
              <a:rPr lang="fr-FR" sz="1200" dirty="0">
                <a:solidFill>
                  <a:schemeClr val="bg1"/>
                </a:solidFill>
              </a:rPr>
              <a:t>- Dématérialisation, lien aux institutions, numérique</a:t>
            </a:r>
          </a:p>
          <a:p>
            <a:r>
              <a:rPr lang="fr-FR" sz="1200" dirty="0">
                <a:solidFill>
                  <a:schemeClr val="bg1"/>
                </a:solidFill>
              </a:rPr>
              <a:t>- Aller-vers (tous les publics)</a:t>
            </a:r>
          </a:p>
        </p:txBody>
      </p:sp>
    </p:spTree>
    <p:extLst>
      <p:ext uri="{BB962C8B-B14F-4D97-AF65-F5344CB8AC3E}">
        <p14:creationId xmlns:p14="http://schemas.microsoft.com/office/powerpoint/2010/main" val="1151914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5370"/>
            <a:ext cx="8520600" cy="560700"/>
          </a:xfrm>
          <a:prstGeom prst="rect">
            <a:avLst/>
          </a:prstGeom>
        </p:spPr>
        <p:txBody>
          <a:bodyPr spcFirstLastPara="1" wrap="square" lIns="91425" tIns="91425" rIns="91425" bIns="91425" anchor="b" anchorCtr="0">
            <a:noAutofit/>
          </a:bodyPr>
          <a:lstStyle/>
          <a:p>
            <a:pPr>
              <a:buSzPct val="32142"/>
            </a:pPr>
            <a:r>
              <a:rPr lang="fr-FR" sz="2880" b="1" i="1" dirty="0">
                <a:solidFill>
                  <a:schemeClr val="bg1">
                    <a:lumMod val="65000"/>
                  </a:schemeClr>
                </a:solidFill>
              </a:rPr>
              <a:t>L’accès aux droits, aux services et à l’emploi dans les quartiers </a:t>
            </a:r>
          </a:p>
        </p:txBody>
      </p:sp>
      <p:sp>
        <p:nvSpPr>
          <p:cNvPr id="12" name="Google Shape;83;p15"/>
          <p:cNvSpPr txBox="1"/>
          <p:nvPr/>
        </p:nvSpPr>
        <p:spPr>
          <a:xfrm>
            <a:off x="311700" y="690788"/>
            <a:ext cx="4953983"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b="1" dirty="0">
                <a:latin typeface="Open Sans"/>
                <a:ea typeface="Open Sans"/>
                <a:cs typeface="Open Sans"/>
                <a:sym typeface="Open Sans"/>
              </a:rPr>
              <a:t>Quelle reconnaissance par les habitants ?</a:t>
            </a:r>
            <a:endParaRPr b="1" dirty="0">
              <a:latin typeface="Open Sans"/>
              <a:ea typeface="Open Sans"/>
              <a:cs typeface="Open Sans"/>
              <a:sym typeface="Open Sans"/>
            </a:endParaRPr>
          </a:p>
        </p:txBody>
      </p:sp>
      <p:sp>
        <p:nvSpPr>
          <p:cNvPr id="99" name="Google Shape;125;p18"/>
          <p:cNvSpPr/>
          <p:nvPr/>
        </p:nvSpPr>
        <p:spPr>
          <a:xfrm>
            <a:off x="1484198" y="985035"/>
            <a:ext cx="507900" cy="507900"/>
          </a:xfrm>
          <a:prstGeom prst="mathPlus">
            <a:avLst>
              <a:gd name="adj1" fmla="val 23520"/>
            </a:avLst>
          </a:prstGeom>
          <a:solidFill>
            <a:srgbClr val="FF942B"/>
          </a:solidFill>
          <a:ln w="952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p18"/>
          <p:cNvSpPr/>
          <p:nvPr/>
        </p:nvSpPr>
        <p:spPr>
          <a:xfrm>
            <a:off x="7231797" y="1029582"/>
            <a:ext cx="560700" cy="560700"/>
          </a:xfrm>
          <a:prstGeom prst="mathMinus">
            <a:avLst>
              <a:gd name="adj1" fmla="val 23520"/>
            </a:avLst>
          </a:prstGeom>
          <a:solidFill>
            <a:srgbClr val="FF942B"/>
          </a:solidFill>
          <a:ln w="952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à coins arrondis 7"/>
          <p:cNvSpPr/>
          <p:nvPr/>
        </p:nvSpPr>
        <p:spPr>
          <a:xfrm>
            <a:off x="3809972" y="1546784"/>
            <a:ext cx="1630350" cy="956443"/>
          </a:xfrm>
          <a:prstGeom prst="roundRect">
            <a:avLst/>
          </a:prstGeom>
          <a:no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Être visible et connu des habitants</a:t>
            </a:r>
          </a:p>
        </p:txBody>
      </p:sp>
      <p:sp>
        <p:nvSpPr>
          <p:cNvPr id="101" name="Rectangle à coins arrondis 100"/>
          <p:cNvSpPr/>
          <p:nvPr/>
        </p:nvSpPr>
        <p:spPr>
          <a:xfrm>
            <a:off x="275896" y="1546785"/>
            <a:ext cx="3302876" cy="956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Des locaux dédiés</a:t>
            </a:r>
          </a:p>
          <a:p>
            <a:r>
              <a:rPr lang="fr-FR" sz="1200" dirty="0">
                <a:solidFill>
                  <a:schemeClr val="tx1"/>
                </a:solidFill>
              </a:rPr>
              <a:t>L’ancienneté des structures sur le territoire</a:t>
            </a:r>
          </a:p>
          <a:p>
            <a:r>
              <a:rPr lang="fr-FR" sz="1200" dirty="0">
                <a:solidFill>
                  <a:schemeClr val="tx1"/>
                </a:solidFill>
              </a:rPr>
              <a:t>Orientation par des acteurs de la ville (services, associations…)</a:t>
            </a:r>
          </a:p>
          <a:p>
            <a:r>
              <a:rPr lang="fr-FR" sz="1200" dirty="0">
                <a:solidFill>
                  <a:schemeClr val="tx1"/>
                </a:solidFill>
              </a:rPr>
              <a:t>Utilisation des réseaux sociaux</a:t>
            </a:r>
          </a:p>
        </p:txBody>
      </p:sp>
      <p:sp>
        <p:nvSpPr>
          <p:cNvPr id="102" name="Rectangle à coins arrondis 101"/>
          <p:cNvSpPr/>
          <p:nvPr/>
        </p:nvSpPr>
        <p:spPr>
          <a:xfrm>
            <a:off x="5825359" y="1546785"/>
            <a:ext cx="3149040"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Turnover des médiateurs</a:t>
            </a:r>
          </a:p>
          <a:p>
            <a:r>
              <a:rPr lang="fr-FR" sz="1200" dirty="0">
                <a:solidFill>
                  <a:schemeClr val="tx1"/>
                </a:solidFill>
              </a:rPr>
              <a:t>Se faire connaître sur les nouveaux sites (enjeu premier)</a:t>
            </a:r>
          </a:p>
        </p:txBody>
      </p:sp>
      <p:sp>
        <p:nvSpPr>
          <p:cNvPr id="103" name="Rectangle à coins arrondis 102"/>
          <p:cNvSpPr/>
          <p:nvPr/>
        </p:nvSpPr>
        <p:spPr>
          <a:xfrm>
            <a:off x="3809972" y="2582057"/>
            <a:ext cx="1630350" cy="815409"/>
          </a:xfrm>
          <a:prstGeom prst="roundRect">
            <a:avLst/>
          </a:prstGeom>
          <a:no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Être en proximité</a:t>
            </a:r>
          </a:p>
        </p:txBody>
      </p:sp>
      <p:sp>
        <p:nvSpPr>
          <p:cNvPr id="104" name="Rectangle à coins arrondis 103"/>
          <p:cNvSpPr/>
          <p:nvPr/>
        </p:nvSpPr>
        <p:spPr>
          <a:xfrm>
            <a:off x="275896" y="2582057"/>
            <a:ext cx="3302876" cy="8154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Des locaux dans les quartiers ou en proximité</a:t>
            </a:r>
          </a:p>
          <a:p>
            <a:r>
              <a:rPr lang="fr-FR" sz="1200" dirty="0">
                <a:solidFill>
                  <a:schemeClr val="tx1"/>
                </a:solidFill>
              </a:rPr>
              <a:t>Des ouvertures adaptées à celles et ceux qui travaillent (nocturnes, samedi matin)</a:t>
            </a:r>
          </a:p>
        </p:txBody>
      </p:sp>
      <p:sp>
        <p:nvSpPr>
          <p:cNvPr id="105" name="Rectangle à coins arrondis 104"/>
          <p:cNvSpPr/>
          <p:nvPr/>
        </p:nvSpPr>
        <p:spPr>
          <a:xfrm>
            <a:off x="5825358" y="2582057"/>
            <a:ext cx="3149041"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Locaux inadaptés (trop petits, insécurité)</a:t>
            </a:r>
          </a:p>
        </p:txBody>
      </p:sp>
      <p:sp>
        <p:nvSpPr>
          <p:cNvPr id="106" name="Rectangle à coins arrondis 105"/>
          <p:cNvSpPr/>
          <p:nvPr/>
        </p:nvSpPr>
        <p:spPr>
          <a:xfrm>
            <a:off x="3809972" y="3472488"/>
            <a:ext cx="1630350" cy="1012800"/>
          </a:xfrm>
          <a:prstGeom prst="roundRect">
            <a:avLst/>
          </a:prstGeom>
          <a:no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Assurer la qualité des échanges</a:t>
            </a:r>
          </a:p>
        </p:txBody>
      </p:sp>
      <p:sp>
        <p:nvSpPr>
          <p:cNvPr id="107" name="Rectangle à coins arrondis 106"/>
          <p:cNvSpPr/>
          <p:nvPr/>
        </p:nvSpPr>
        <p:spPr>
          <a:xfrm>
            <a:off x="275896" y="3472487"/>
            <a:ext cx="3302876" cy="10128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Prendre le temps, écouter, être patient</a:t>
            </a:r>
          </a:p>
          <a:p>
            <a:r>
              <a:rPr lang="fr-FR" sz="1200" dirty="0">
                <a:solidFill>
                  <a:schemeClr val="tx1"/>
                </a:solidFill>
              </a:rPr>
              <a:t>Créer des relations de confiance dans le temps</a:t>
            </a:r>
          </a:p>
          <a:p>
            <a:r>
              <a:rPr lang="fr-FR" sz="1200" dirty="0">
                <a:solidFill>
                  <a:schemeClr val="tx1"/>
                </a:solidFill>
              </a:rPr>
              <a:t>Usage du sport pour créer la confiance (et des opportunités d’insertion)</a:t>
            </a:r>
          </a:p>
        </p:txBody>
      </p:sp>
      <p:sp>
        <p:nvSpPr>
          <p:cNvPr id="108" name="Rectangle à coins arrondis 107"/>
          <p:cNvSpPr/>
          <p:nvPr/>
        </p:nvSpPr>
        <p:spPr>
          <a:xfrm>
            <a:off x="5825359" y="3472487"/>
            <a:ext cx="3149040" cy="863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Maîtrise de la langue française</a:t>
            </a:r>
          </a:p>
          <a:p>
            <a:r>
              <a:rPr lang="fr-FR" sz="1200" dirty="0">
                <a:solidFill>
                  <a:schemeClr val="tx1"/>
                </a:solidFill>
              </a:rPr>
              <a:t>Méfiance du public quand à la récolte d’informations personnelles (notamment les plus jeunes)</a:t>
            </a:r>
          </a:p>
        </p:txBody>
      </p:sp>
      <p:sp>
        <p:nvSpPr>
          <p:cNvPr id="15" name="Rectangle 14"/>
          <p:cNvSpPr/>
          <p:nvPr/>
        </p:nvSpPr>
        <p:spPr>
          <a:xfrm>
            <a:off x="0" y="4556235"/>
            <a:ext cx="9144000" cy="58726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129AAA"/>
                </a:solidFill>
              </a:rPr>
              <a:t>Des réponses concrètes</a:t>
            </a:r>
          </a:p>
          <a:p>
            <a:r>
              <a:rPr lang="fr-FR" sz="1200" dirty="0"/>
              <a:t>La reconnaissance des habitants résulte en 1</a:t>
            </a:r>
            <a:r>
              <a:rPr lang="fr-FR" sz="1200" baseline="30000" dirty="0"/>
              <a:t>er</a:t>
            </a:r>
            <a:r>
              <a:rPr lang="fr-FR" sz="1200" dirty="0"/>
              <a:t> lieu de la capacité à apporter des réponses, à orienter (et donc connaître le territoire). Il est par ailleurs parfois difficile de répondre à l’ensemble des demandes (sans fin). </a:t>
            </a:r>
          </a:p>
        </p:txBody>
      </p:sp>
    </p:spTree>
    <p:extLst>
      <p:ext uri="{BB962C8B-B14F-4D97-AF65-F5344CB8AC3E}">
        <p14:creationId xmlns:p14="http://schemas.microsoft.com/office/powerpoint/2010/main" val="135927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5370"/>
            <a:ext cx="8520600" cy="560700"/>
          </a:xfrm>
          <a:prstGeom prst="rect">
            <a:avLst/>
          </a:prstGeom>
        </p:spPr>
        <p:txBody>
          <a:bodyPr spcFirstLastPara="1" wrap="square" lIns="91425" tIns="91425" rIns="91425" bIns="91425" anchor="b" anchorCtr="0">
            <a:noAutofit/>
          </a:bodyPr>
          <a:lstStyle/>
          <a:p>
            <a:pPr>
              <a:buSzPct val="32142"/>
            </a:pPr>
            <a:r>
              <a:rPr lang="fr-FR" sz="2880" b="1" i="1" dirty="0">
                <a:solidFill>
                  <a:schemeClr val="bg1">
                    <a:lumMod val="65000"/>
                  </a:schemeClr>
                </a:solidFill>
              </a:rPr>
              <a:t>L’accès aux droits, aux services et à l’emploi dans les quartiers </a:t>
            </a:r>
          </a:p>
        </p:txBody>
      </p:sp>
      <p:sp>
        <p:nvSpPr>
          <p:cNvPr id="12" name="Google Shape;83;p15"/>
          <p:cNvSpPr txBox="1"/>
          <p:nvPr/>
        </p:nvSpPr>
        <p:spPr>
          <a:xfrm>
            <a:off x="311700" y="690788"/>
            <a:ext cx="4953983"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b="1" dirty="0">
                <a:latin typeface="Open Sans"/>
                <a:ea typeface="Open Sans"/>
                <a:cs typeface="Open Sans"/>
                <a:sym typeface="Open Sans"/>
              </a:rPr>
              <a:t>Quelle reconnaissance par les acteurs et partenaires ?</a:t>
            </a:r>
            <a:endParaRPr b="1" dirty="0">
              <a:latin typeface="Open Sans"/>
              <a:ea typeface="Open Sans"/>
              <a:cs typeface="Open Sans"/>
              <a:sym typeface="Open Sans"/>
            </a:endParaRPr>
          </a:p>
        </p:txBody>
      </p:sp>
      <p:sp>
        <p:nvSpPr>
          <p:cNvPr id="99" name="Google Shape;125;p18"/>
          <p:cNvSpPr/>
          <p:nvPr/>
        </p:nvSpPr>
        <p:spPr>
          <a:xfrm>
            <a:off x="1484198" y="985035"/>
            <a:ext cx="507900" cy="507900"/>
          </a:xfrm>
          <a:prstGeom prst="mathPlus">
            <a:avLst>
              <a:gd name="adj1" fmla="val 23520"/>
            </a:avLst>
          </a:prstGeom>
          <a:solidFill>
            <a:srgbClr val="FF942B"/>
          </a:solidFill>
          <a:ln w="952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p18"/>
          <p:cNvSpPr/>
          <p:nvPr/>
        </p:nvSpPr>
        <p:spPr>
          <a:xfrm>
            <a:off x="7231797" y="1029582"/>
            <a:ext cx="560700" cy="560700"/>
          </a:xfrm>
          <a:prstGeom prst="mathMinus">
            <a:avLst>
              <a:gd name="adj1" fmla="val 23520"/>
            </a:avLst>
          </a:prstGeom>
          <a:solidFill>
            <a:srgbClr val="FF942B"/>
          </a:solidFill>
          <a:ln w="952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à coins arrondis 7"/>
          <p:cNvSpPr/>
          <p:nvPr/>
        </p:nvSpPr>
        <p:spPr>
          <a:xfrm>
            <a:off x="3809972" y="1546784"/>
            <a:ext cx="1630350" cy="956443"/>
          </a:xfrm>
          <a:prstGeom prst="roundRect">
            <a:avLst/>
          </a:prstGeom>
          <a:no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Orienter et accompagner les habitants</a:t>
            </a:r>
          </a:p>
        </p:txBody>
      </p:sp>
      <p:sp>
        <p:nvSpPr>
          <p:cNvPr id="101" name="Rectangle à coins arrondis 100"/>
          <p:cNvSpPr/>
          <p:nvPr/>
        </p:nvSpPr>
        <p:spPr>
          <a:xfrm>
            <a:off x="275896" y="1546785"/>
            <a:ext cx="3302876" cy="956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Des acteurs du territoire oriente le public vers le médiateur social/ la structure de médiation</a:t>
            </a:r>
          </a:p>
          <a:p>
            <a:r>
              <a:rPr lang="fr-FR" sz="1200" dirty="0">
                <a:solidFill>
                  <a:schemeClr val="tx1"/>
                </a:solidFill>
              </a:rPr>
              <a:t>Les médiateurs orientent vers d’autres acteurs</a:t>
            </a:r>
          </a:p>
        </p:txBody>
      </p:sp>
      <p:sp>
        <p:nvSpPr>
          <p:cNvPr id="102" name="Rectangle à coins arrondis 101"/>
          <p:cNvSpPr/>
          <p:nvPr/>
        </p:nvSpPr>
        <p:spPr>
          <a:xfrm>
            <a:off x="5809594" y="1546785"/>
            <a:ext cx="3164805" cy="9564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Le manque de retours lorsque le médiateur oriente vers un service public (rupture de l’accompagnement, quelles avancées ?)</a:t>
            </a:r>
          </a:p>
        </p:txBody>
      </p:sp>
      <p:sp>
        <p:nvSpPr>
          <p:cNvPr id="103" name="Rectangle à coins arrondis 102"/>
          <p:cNvSpPr/>
          <p:nvPr/>
        </p:nvSpPr>
        <p:spPr>
          <a:xfrm>
            <a:off x="3809972" y="2582057"/>
            <a:ext cx="1630350" cy="1296260"/>
          </a:xfrm>
          <a:prstGeom prst="roundRect">
            <a:avLst/>
          </a:prstGeom>
          <a:no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Assurer un lien privilégié avec les acteurs</a:t>
            </a:r>
          </a:p>
        </p:txBody>
      </p:sp>
      <p:sp>
        <p:nvSpPr>
          <p:cNvPr id="104" name="Rectangle à coins arrondis 103"/>
          <p:cNvSpPr/>
          <p:nvPr/>
        </p:nvSpPr>
        <p:spPr>
          <a:xfrm>
            <a:off x="275896" y="2582058"/>
            <a:ext cx="3302876" cy="7996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Le lien particulier avec les partenaires (formalisé, interlocuteurs dédiés)</a:t>
            </a:r>
          </a:p>
          <a:p>
            <a:r>
              <a:rPr lang="fr-FR" sz="1200" dirty="0">
                <a:solidFill>
                  <a:schemeClr val="tx1"/>
                </a:solidFill>
              </a:rPr>
              <a:t>Ancienneté de la structure sur le territoire</a:t>
            </a:r>
          </a:p>
          <a:p>
            <a:r>
              <a:rPr lang="fr-FR" sz="1200" dirty="0">
                <a:solidFill>
                  <a:schemeClr val="tx1"/>
                </a:solidFill>
              </a:rPr>
              <a:t>Bonne connaissance des partenaires</a:t>
            </a:r>
          </a:p>
        </p:txBody>
      </p:sp>
      <p:sp>
        <p:nvSpPr>
          <p:cNvPr id="105" name="Rectangle à coins arrondis 104"/>
          <p:cNvSpPr/>
          <p:nvPr/>
        </p:nvSpPr>
        <p:spPr>
          <a:xfrm>
            <a:off x="5809594" y="2582057"/>
            <a:ext cx="3164806" cy="12962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Absence d’interlocuteurs dédiés et de contacts facilités (Préfecture sur le logement, caisses de retraire)</a:t>
            </a:r>
          </a:p>
          <a:p>
            <a:r>
              <a:rPr lang="fr-FR" sz="1200" dirty="0">
                <a:solidFill>
                  <a:schemeClr val="tx1"/>
                </a:solidFill>
              </a:rPr>
              <a:t>Des partenariats plus ou moins établis (avec l’EN sur l’insertion des jeunes)</a:t>
            </a:r>
          </a:p>
          <a:p>
            <a:r>
              <a:rPr lang="fr-FR" sz="1200" dirty="0">
                <a:solidFill>
                  <a:schemeClr val="tx1"/>
                </a:solidFill>
              </a:rPr>
              <a:t>Connaissance fine des acteurs (offres de services qui évoluent)</a:t>
            </a:r>
          </a:p>
        </p:txBody>
      </p:sp>
      <p:sp>
        <p:nvSpPr>
          <p:cNvPr id="15" name="Rectangle 14"/>
          <p:cNvSpPr/>
          <p:nvPr/>
        </p:nvSpPr>
        <p:spPr>
          <a:xfrm>
            <a:off x="0" y="4035971"/>
            <a:ext cx="9144000" cy="1107529"/>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129AAA"/>
                </a:solidFill>
              </a:rPr>
              <a:t>Des réponses introuvables ?</a:t>
            </a:r>
          </a:p>
          <a:p>
            <a:r>
              <a:rPr lang="fr-FR" sz="1200" dirty="0"/>
              <a:t>Principalement dans le champ de l’emploi, les réponses proposées ne sont pas toujours adaptées aux possibilités des habitants (compétences, appétences), y compris au niveau des clauses sociales.</a:t>
            </a:r>
          </a:p>
          <a:p>
            <a:r>
              <a:rPr lang="fr-FR" sz="1200" b="1" dirty="0">
                <a:solidFill>
                  <a:srgbClr val="129AAA"/>
                </a:solidFill>
              </a:rPr>
              <a:t>Le non recours aux droits</a:t>
            </a:r>
          </a:p>
          <a:p>
            <a:r>
              <a:rPr lang="fr-FR" sz="1200" dirty="0"/>
              <a:t>Les évolutions rapides en la matière (se jouant aux différentes échelles de l’action publique) alimentent une méconnaissance « structurelle » des droits pour les habitants et un non recours. </a:t>
            </a:r>
          </a:p>
        </p:txBody>
      </p:sp>
    </p:spTree>
    <p:extLst>
      <p:ext uri="{BB962C8B-B14F-4D97-AF65-F5344CB8AC3E}">
        <p14:creationId xmlns:p14="http://schemas.microsoft.com/office/powerpoint/2010/main" val="88897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body" idx="1"/>
          </p:nvPr>
        </p:nvSpPr>
        <p:spPr>
          <a:xfrm>
            <a:off x="292450" y="2185758"/>
            <a:ext cx="1025100" cy="612600"/>
          </a:xfrm>
          <a:prstGeom prst="rect">
            <a:avLst/>
          </a:prstGeom>
          <a:ln w="2857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b="1" dirty="0">
                <a:solidFill>
                  <a:schemeClr val="bg1">
                    <a:lumMod val="65000"/>
                  </a:schemeClr>
                </a:solidFill>
              </a:rPr>
              <a:t>Défis</a:t>
            </a:r>
            <a:endParaRPr sz="3000" b="1" dirty="0">
              <a:solidFill>
                <a:schemeClr val="bg1">
                  <a:lumMod val="65000"/>
                </a:schemeClr>
              </a:solidFill>
            </a:endParaRPr>
          </a:p>
        </p:txBody>
      </p:sp>
      <p:sp>
        <p:nvSpPr>
          <p:cNvPr id="243" name="Google Shape;243;p24"/>
          <p:cNvSpPr/>
          <p:nvPr/>
        </p:nvSpPr>
        <p:spPr>
          <a:xfrm>
            <a:off x="3481925" y="733958"/>
            <a:ext cx="4890825" cy="509100"/>
          </a:xfrm>
          <a:prstGeom prst="flowChartProcess">
            <a:avLst/>
          </a:prstGeom>
          <a:noFill/>
          <a:ln w="19050"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algn="ctr"/>
            <a:r>
              <a:rPr lang="fr-FR" sz="1200" dirty="0">
                <a:latin typeface="Open Sans"/>
                <a:ea typeface="Open Sans"/>
                <a:cs typeface="Open Sans"/>
              </a:rPr>
              <a:t>Mieux expliciter les missions des médiateurs et leur permettre davantage de formations qualifiantes</a:t>
            </a:r>
          </a:p>
        </p:txBody>
      </p:sp>
      <p:sp>
        <p:nvSpPr>
          <p:cNvPr id="245" name="Google Shape;245;p24"/>
          <p:cNvSpPr/>
          <p:nvPr/>
        </p:nvSpPr>
        <p:spPr>
          <a:xfrm>
            <a:off x="3481922" y="2963483"/>
            <a:ext cx="4890825" cy="509100"/>
          </a:xfrm>
          <a:prstGeom prst="flowChartProcess">
            <a:avLst/>
          </a:prstGeom>
          <a:noFill/>
          <a:ln w="19050"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algn="ctr"/>
            <a:r>
              <a:rPr lang="fr-FR" sz="1200" dirty="0">
                <a:latin typeface="Open Sans"/>
                <a:ea typeface="Open Sans"/>
                <a:cs typeface="Open Sans"/>
              </a:rPr>
              <a:t>Assurer un contact privilégier entre les médiateurs et les institutions/ services publics</a:t>
            </a:r>
            <a:endParaRPr sz="1200" dirty="0">
              <a:latin typeface="Open Sans"/>
              <a:ea typeface="Open Sans"/>
              <a:cs typeface="Open Sans"/>
            </a:endParaRPr>
          </a:p>
        </p:txBody>
      </p:sp>
      <p:sp>
        <p:nvSpPr>
          <p:cNvPr id="246" name="Google Shape;246;p24"/>
          <p:cNvSpPr/>
          <p:nvPr/>
        </p:nvSpPr>
        <p:spPr>
          <a:xfrm>
            <a:off x="3481925" y="1459933"/>
            <a:ext cx="4890825" cy="560700"/>
          </a:xfrm>
          <a:prstGeom prst="flowChartProcess">
            <a:avLst/>
          </a:prstGeom>
          <a:noFill/>
          <a:ln w="19050"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lvl="0" algn="ctr"/>
            <a:r>
              <a:rPr lang="fr-FR" sz="1200" dirty="0">
                <a:latin typeface="Open Sans"/>
                <a:ea typeface="Open Sans"/>
                <a:cs typeface="Open Sans"/>
              </a:rPr>
              <a:t>Assurer la reconnaissance du travail des médiateurs auprès des partenaires</a:t>
            </a:r>
          </a:p>
        </p:txBody>
      </p:sp>
      <p:sp>
        <p:nvSpPr>
          <p:cNvPr id="247" name="Google Shape;247;p24"/>
          <p:cNvSpPr/>
          <p:nvPr/>
        </p:nvSpPr>
        <p:spPr>
          <a:xfrm>
            <a:off x="3481922" y="3689458"/>
            <a:ext cx="4890825" cy="639754"/>
          </a:xfrm>
          <a:prstGeom prst="flowChartProcess">
            <a:avLst/>
          </a:prstGeom>
          <a:noFill/>
          <a:ln w="19050"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fr-FR" sz="1200" dirty="0">
                <a:latin typeface="Open Sans"/>
                <a:ea typeface="Open Sans"/>
                <a:cs typeface="Open Sans"/>
              </a:rPr>
              <a:t>Assurer des moyens adaptés aux besoins d’accompagnement des habitants (humains, locaux) et éviter l’isolement des médiateurs</a:t>
            </a:r>
            <a:endParaRPr sz="1200" dirty="0">
              <a:latin typeface="Open Sans"/>
              <a:ea typeface="Open Sans"/>
              <a:cs typeface="Open Sans"/>
            </a:endParaRPr>
          </a:p>
        </p:txBody>
      </p:sp>
      <p:sp>
        <p:nvSpPr>
          <p:cNvPr id="248" name="Google Shape;248;p24"/>
          <p:cNvSpPr/>
          <p:nvPr/>
        </p:nvSpPr>
        <p:spPr>
          <a:xfrm>
            <a:off x="3481925" y="2237508"/>
            <a:ext cx="4890825" cy="509100"/>
          </a:xfrm>
          <a:prstGeom prst="flowChartProcess">
            <a:avLst/>
          </a:prstGeom>
          <a:noFill/>
          <a:ln w="19050"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fr" sz="1200" dirty="0">
                <a:latin typeface="Open Sans"/>
                <a:ea typeface="Open Sans"/>
                <a:cs typeface="Open Sans"/>
              </a:rPr>
              <a:t>Réduire le poids administratif (reporting) au bénéfice de l’action sur le terrain</a:t>
            </a:r>
            <a:endParaRPr sz="1200" dirty="0">
              <a:latin typeface="Open Sans"/>
              <a:ea typeface="Open Sans"/>
              <a:cs typeface="Open Sans"/>
            </a:endParaRPr>
          </a:p>
        </p:txBody>
      </p:sp>
      <p:cxnSp>
        <p:nvCxnSpPr>
          <p:cNvPr id="249" name="Google Shape;249;p24"/>
          <p:cNvCxnSpPr>
            <a:stCxn id="242" idx="3"/>
            <a:endCxn id="243" idx="1"/>
          </p:cNvCxnSpPr>
          <p:nvPr/>
        </p:nvCxnSpPr>
        <p:spPr>
          <a:xfrm flipV="1">
            <a:off x="1317550" y="988508"/>
            <a:ext cx="2164375" cy="1503550"/>
          </a:xfrm>
          <a:prstGeom prst="straightConnector1">
            <a:avLst/>
          </a:prstGeom>
          <a:noFill/>
          <a:ln w="19050" cap="flat" cmpd="sng">
            <a:solidFill>
              <a:srgbClr val="FF942B"/>
            </a:solidFill>
            <a:prstDash val="solid"/>
            <a:round/>
            <a:headEnd type="none" w="med" len="med"/>
            <a:tailEnd type="triangle" w="med" len="med"/>
          </a:ln>
        </p:spPr>
      </p:cxnSp>
      <p:cxnSp>
        <p:nvCxnSpPr>
          <p:cNvPr id="250" name="Google Shape;250;p24"/>
          <p:cNvCxnSpPr>
            <a:stCxn id="242" idx="3"/>
            <a:endCxn id="246" idx="1"/>
          </p:cNvCxnSpPr>
          <p:nvPr/>
        </p:nvCxnSpPr>
        <p:spPr>
          <a:xfrm flipV="1">
            <a:off x="1317550" y="1740283"/>
            <a:ext cx="2164375" cy="751775"/>
          </a:xfrm>
          <a:prstGeom prst="straightConnector1">
            <a:avLst/>
          </a:prstGeom>
          <a:noFill/>
          <a:ln w="19050" cap="flat" cmpd="sng">
            <a:solidFill>
              <a:srgbClr val="FF942B"/>
            </a:solidFill>
            <a:prstDash val="solid"/>
            <a:round/>
            <a:headEnd type="none" w="med" len="med"/>
            <a:tailEnd type="triangle" w="med" len="med"/>
          </a:ln>
        </p:spPr>
      </p:cxnSp>
      <p:cxnSp>
        <p:nvCxnSpPr>
          <p:cNvPr id="251" name="Google Shape;251;p24"/>
          <p:cNvCxnSpPr>
            <a:stCxn id="242" idx="3"/>
            <a:endCxn id="248" idx="1"/>
          </p:cNvCxnSpPr>
          <p:nvPr/>
        </p:nvCxnSpPr>
        <p:spPr>
          <a:xfrm>
            <a:off x="1317550" y="2492058"/>
            <a:ext cx="2164375" cy="0"/>
          </a:xfrm>
          <a:prstGeom prst="straightConnector1">
            <a:avLst/>
          </a:prstGeom>
          <a:noFill/>
          <a:ln w="19050" cap="flat" cmpd="sng">
            <a:solidFill>
              <a:srgbClr val="FF942B"/>
            </a:solidFill>
            <a:prstDash val="solid"/>
            <a:round/>
            <a:headEnd type="none" w="med" len="med"/>
            <a:tailEnd type="triangle" w="med" len="med"/>
          </a:ln>
        </p:spPr>
      </p:cxnSp>
      <p:cxnSp>
        <p:nvCxnSpPr>
          <p:cNvPr id="252" name="Google Shape;252;p24"/>
          <p:cNvCxnSpPr>
            <a:stCxn id="242" idx="3"/>
            <a:endCxn id="245" idx="1"/>
          </p:cNvCxnSpPr>
          <p:nvPr/>
        </p:nvCxnSpPr>
        <p:spPr>
          <a:xfrm>
            <a:off x="1317550" y="2492058"/>
            <a:ext cx="2164372" cy="725975"/>
          </a:xfrm>
          <a:prstGeom prst="straightConnector1">
            <a:avLst/>
          </a:prstGeom>
          <a:noFill/>
          <a:ln w="19050" cap="flat" cmpd="sng">
            <a:solidFill>
              <a:srgbClr val="FF942B"/>
            </a:solidFill>
            <a:prstDash val="solid"/>
            <a:round/>
            <a:headEnd type="none" w="med" len="med"/>
            <a:tailEnd type="triangle" w="med" len="med"/>
          </a:ln>
        </p:spPr>
      </p:cxnSp>
      <p:cxnSp>
        <p:nvCxnSpPr>
          <p:cNvPr id="253" name="Google Shape;253;p24"/>
          <p:cNvCxnSpPr>
            <a:stCxn id="242" idx="3"/>
            <a:endCxn id="247" idx="1"/>
          </p:cNvCxnSpPr>
          <p:nvPr/>
        </p:nvCxnSpPr>
        <p:spPr>
          <a:xfrm>
            <a:off x="1317550" y="2492058"/>
            <a:ext cx="2164372" cy="1517277"/>
          </a:xfrm>
          <a:prstGeom prst="straightConnector1">
            <a:avLst/>
          </a:prstGeom>
          <a:noFill/>
          <a:ln w="19050" cap="flat" cmpd="sng">
            <a:solidFill>
              <a:srgbClr val="FF942B"/>
            </a:solidFill>
            <a:prstDash val="solid"/>
            <a:round/>
            <a:headEnd type="none" w="med" len="med"/>
            <a:tailEnd type="triangle" w="med" len="med"/>
          </a:ln>
        </p:spPr>
      </p:cxnSp>
      <p:sp>
        <p:nvSpPr>
          <p:cNvPr id="17" name="Google Shape;82;p15"/>
          <p:cNvSpPr txBox="1">
            <a:spLocks/>
          </p:cNvSpPr>
          <p:nvPr/>
        </p:nvSpPr>
        <p:spPr>
          <a:xfrm>
            <a:off x="292450" y="0"/>
            <a:ext cx="8520600" cy="56602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32142"/>
            </a:pPr>
            <a:r>
              <a:rPr lang="fr-FR" sz="2880" b="1" i="1" dirty="0">
                <a:solidFill>
                  <a:schemeClr val="bg1">
                    <a:lumMod val="65000"/>
                  </a:schemeClr>
                </a:solidFill>
                <a:latin typeface="Economica" panose="020B0604020202020204" charset="0"/>
              </a:rPr>
              <a:t>L’accès aux droits, aux services et à l’emploi dans les quartiers</a:t>
            </a:r>
          </a:p>
        </p:txBody>
      </p:sp>
      <p:sp>
        <p:nvSpPr>
          <p:cNvPr id="18" name="Rectangle 17"/>
          <p:cNvSpPr/>
          <p:nvPr/>
        </p:nvSpPr>
        <p:spPr>
          <a:xfrm>
            <a:off x="0" y="4467395"/>
            <a:ext cx="9144000" cy="67610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129AAA"/>
                </a:solidFill>
              </a:rPr>
              <a:t>Défi pour les territoires en matière d’accès aux droits, aux services et à l’emploi</a:t>
            </a:r>
          </a:p>
          <a:p>
            <a:r>
              <a:rPr lang="fr-FR" sz="1200" dirty="0">
                <a:solidFill>
                  <a:schemeClr val="bg1"/>
                </a:solidFill>
              </a:rPr>
              <a:t>- Faire face à l’augmentation des demandes (dématérialisation) alors même que l’autonomisation des publics reste complexe</a:t>
            </a:r>
          </a:p>
          <a:p>
            <a:r>
              <a:rPr lang="fr-FR" sz="1200" dirty="0">
                <a:solidFill>
                  <a:schemeClr val="bg1"/>
                </a:solidFill>
              </a:rPr>
              <a:t>- Maîtrise de la langue française</a:t>
            </a:r>
          </a:p>
        </p:txBody>
      </p:sp>
    </p:spTree>
    <p:extLst>
      <p:ext uri="{BB962C8B-B14F-4D97-AF65-F5344CB8AC3E}">
        <p14:creationId xmlns:p14="http://schemas.microsoft.com/office/powerpoint/2010/main" val="27673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5" name="Google Shape;245;p24"/>
          <p:cNvSpPr/>
          <p:nvPr/>
        </p:nvSpPr>
        <p:spPr>
          <a:xfrm>
            <a:off x="3135746" y="1134216"/>
            <a:ext cx="2880001" cy="3510432"/>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endParaRPr lang="fr-FR" sz="1200" dirty="0">
              <a:latin typeface="Open Sans"/>
              <a:ea typeface="Open Sans"/>
              <a:cs typeface="Open Sans"/>
            </a:endParaRPr>
          </a:p>
          <a:p>
            <a:pPr lvl="0" algn="ctr"/>
            <a:r>
              <a:rPr lang="fr-FR" sz="1200" b="1" dirty="0">
                <a:latin typeface="Open Sans"/>
                <a:ea typeface="Open Sans"/>
                <a:cs typeface="Open Sans"/>
                <a:sym typeface="Open Sans"/>
              </a:rPr>
              <a:t>L’intégration locale</a:t>
            </a:r>
          </a:p>
          <a:p>
            <a:endParaRPr lang="fr-FR" sz="1200" dirty="0">
              <a:latin typeface="Open Sans"/>
              <a:ea typeface="Open Sans"/>
              <a:cs typeface="Open Sans"/>
            </a:endParaRPr>
          </a:p>
          <a:p>
            <a:r>
              <a:rPr lang="fr-FR" sz="1200" dirty="0">
                <a:latin typeface="Open Sans"/>
                <a:ea typeface="Open Sans"/>
                <a:cs typeface="Open Sans"/>
              </a:rPr>
              <a:t>Assurer un contact privilégier entre les médiateurs et les institutions/ services publics</a:t>
            </a:r>
          </a:p>
          <a:p>
            <a:endParaRPr lang="fr-FR" sz="1200" dirty="0">
              <a:latin typeface="Open Sans"/>
              <a:ea typeface="Open Sans"/>
              <a:cs typeface="Open Sans"/>
            </a:endParaRPr>
          </a:p>
          <a:p>
            <a:pPr lvl="0"/>
            <a:r>
              <a:rPr lang="fr-FR" sz="1200" dirty="0">
                <a:latin typeface="Open Sans"/>
                <a:ea typeface="Open Sans"/>
                <a:cs typeface="Open Sans"/>
              </a:rPr>
              <a:t>Systématiser l’intégration des médiateurs (et de leurs structures) dans les projets éducatifs</a:t>
            </a:r>
          </a:p>
          <a:p>
            <a:pPr lvl="0"/>
            <a:endParaRPr lang="fr-FR" sz="1200" dirty="0">
              <a:latin typeface="Open Sans"/>
              <a:ea typeface="Open Sans"/>
              <a:cs typeface="Open Sans"/>
            </a:endParaRPr>
          </a:p>
          <a:p>
            <a:r>
              <a:rPr lang="fr-FR" sz="1200" dirty="0">
                <a:latin typeface="Open Sans"/>
                <a:ea typeface="Open Sans"/>
                <a:cs typeface="Open Sans"/>
              </a:rPr>
              <a:t>Améliorer la connaissance qu’ont les médiateurs de leurs ressources</a:t>
            </a:r>
          </a:p>
          <a:p>
            <a:endParaRPr lang="fr-FR" sz="1200" dirty="0">
              <a:latin typeface="Open Sans"/>
              <a:ea typeface="Open Sans"/>
              <a:cs typeface="Open Sans"/>
            </a:endParaRPr>
          </a:p>
          <a:p>
            <a:pPr lvl="0"/>
            <a:r>
              <a:rPr lang="fr-FR" sz="1200" dirty="0">
                <a:latin typeface="Open Sans"/>
                <a:ea typeface="Open Sans"/>
                <a:cs typeface="Open Sans"/>
              </a:rPr>
              <a:t>Systématiser les retours (bilan) et améliorer la communication</a:t>
            </a:r>
          </a:p>
          <a:p>
            <a:pPr lvl="0"/>
            <a:endParaRPr lang="fr-FR" sz="1200" dirty="0">
              <a:latin typeface="Open Sans"/>
              <a:ea typeface="Open Sans"/>
              <a:cs typeface="Open Sans"/>
            </a:endParaRPr>
          </a:p>
          <a:p>
            <a:r>
              <a:rPr lang="fr-FR" sz="1200" dirty="0">
                <a:latin typeface="Open Sans"/>
                <a:ea typeface="Open Sans"/>
                <a:cs typeface="Open Sans"/>
              </a:rPr>
              <a:t>Systématiser le recours aux partenaires et le travail en équipe</a:t>
            </a:r>
          </a:p>
          <a:p>
            <a:pPr lvl="0"/>
            <a:endParaRPr lang="fr-FR" sz="1200" dirty="0">
              <a:latin typeface="Open Sans"/>
              <a:ea typeface="Open Sans"/>
              <a:cs typeface="Open Sans"/>
            </a:endParaRPr>
          </a:p>
        </p:txBody>
      </p:sp>
      <p:sp>
        <p:nvSpPr>
          <p:cNvPr id="246" name="Google Shape;246;p24"/>
          <p:cNvSpPr/>
          <p:nvPr/>
        </p:nvSpPr>
        <p:spPr>
          <a:xfrm>
            <a:off x="6161447" y="1134217"/>
            <a:ext cx="2880000" cy="3510432"/>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algn="ctr"/>
            <a:r>
              <a:rPr lang="fr-FR" sz="1200" b="1" dirty="0">
                <a:latin typeface="Open Sans"/>
                <a:ea typeface="Open Sans"/>
                <a:cs typeface="Open Sans"/>
                <a:sym typeface="Open Sans"/>
              </a:rPr>
              <a:t>La reconnaissance</a:t>
            </a:r>
          </a:p>
          <a:p>
            <a:endParaRPr lang="fr-FR" sz="1200" b="1" dirty="0">
              <a:latin typeface="Open Sans"/>
              <a:ea typeface="Open Sans"/>
              <a:cs typeface="Open Sans"/>
              <a:sym typeface="Open Sans"/>
            </a:endParaRPr>
          </a:p>
          <a:p>
            <a:pPr lvl="0"/>
            <a:r>
              <a:rPr lang="fr-FR" sz="1200" dirty="0">
                <a:latin typeface="Open Sans"/>
                <a:ea typeface="Open Sans"/>
                <a:cs typeface="Open Sans"/>
              </a:rPr>
              <a:t>Assurer la reconnaissance du travail des médiateurs auprès des partenaires</a:t>
            </a:r>
          </a:p>
          <a:p>
            <a:pPr lvl="0"/>
            <a:endParaRPr lang="fr-FR" sz="1200" dirty="0">
              <a:latin typeface="Open Sans"/>
              <a:ea typeface="Open Sans"/>
              <a:cs typeface="Open Sans"/>
            </a:endParaRPr>
          </a:p>
          <a:p>
            <a:r>
              <a:rPr lang="fr-FR" sz="1200" dirty="0">
                <a:latin typeface="Open Sans"/>
                <a:ea typeface="Open Sans"/>
                <a:cs typeface="Open Sans"/>
              </a:rPr>
              <a:t>Mieux expliciter les missions des médiateurs et leur permettre davantage de formations qualifiantes</a:t>
            </a:r>
          </a:p>
          <a:p>
            <a:endParaRPr lang="fr-FR" sz="1200" dirty="0">
              <a:latin typeface="Open Sans"/>
              <a:ea typeface="Open Sans"/>
              <a:cs typeface="Open Sans"/>
            </a:endParaRPr>
          </a:p>
          <a:p>
            <a:r>
              <a:rPr lang="fr-FR" sz="1200" dirty="0">
                <a:latin typeface="Open Sans"/>
                <a:ea typeface="Open Sans"/>
                <a:cs typeface="Open Sans"/>
              </a:rPr>
              <a:t>Pérenniser les postes de médiateurs, au-delà du contrat « adultes relais »</a:t>
            </a:r>
          </a:p>
          <a:p>
            <a:endParaRPr lang="fr-FR" sz="1200" dirty="0">
              <a:latin typeface="Open Sans"/>
              <a:ea typeface="Open Sans"/>
              <a:cs typeface="Open Sans"/>
            </a:endParaRPr>
          </a:p>
          <a:p>
            <a:endParaRPr lang="fr-FR" sz="1200" dirty="0">
              <a:latin typeface="Open Sans"/>
              <a:ea typeface="Open Sans"/>
              <a:cs typeface="Open Sans"/>
            </a:endParaRPr>
          </a:p>
          <a:p>
            <a:endParaRPr lang="fr-FR" sz="1200" dirty="0">
              <a:latin typeface="Open Sans"/>
              <a:ea typeface="Open Sans"/>
              <a:cs typeface="Open Sans"/>
            </a:endParaRPr>
          </a:p>
          <a:p>
            <a:endParaRPr lang="fr-FR" sz="1200" dirty="0">
              <a:latin typeface="Open Sans"/>
              <a:ea typeface="Open Sans"/>
              <a:cs typeface="Open Sans"/>
            </a:endParaRPr>
          </a:p>
        </p:txBody>
      </p:sp>
      <p:sp>
        <p:nvSpPr>
          <p:cNvPr id="17" name="Google Shape;82;p15"/>
          <p:cNvSpPr txBox="1">
            <a:spLocks/>
          </p:cNvSpPr>
          <p:nvPr/>
        </p:nvSpPr>
        <p:spPr>
          <a:xfrm>
            <a:off x="292450" y="0"/>
            <a:ext cx="8520600" cy="56602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ct val="32142"/>
            </a:pPr>
            <a:r>
              <a:rPr lang="fr-FR" sz="2880" b="1" i="1" dirty="0">
                <a:solidFill>
                  <a:srgbClr val="0094A4"/>
                </a:solidFill>
                <a:latin typeface="Economica" panose="020B0604020202020204" charset="0"/>
              </a:rPr>
              <a:t>En résumé</a:t>
            </a:r>
          </a:p>
        </p:txBody>
      </p:sp>
      <p:sp>
        <p:nvSpPr>
          <p:cNvPr id="33" name="Google Shape;247;p24"/>
          <p:cNvSpPr/>
          <p:nvPr/>
        </p:nvSpPr>
        <p:spPr>
          <a:xfrm>
            <a:off x="95570" y="1134217"/>
            <a:ext cx="2880000" cy="3510432"/>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algn="ctr"/>
            <a:r>
              <a:rPr lang="fr-FR" sz="1200" b="1" dirty="0">
                <a:latin typeface="Open Sans"/>
                <a:ea typeface="Open Sans"/>
                <a:cs typeface="Open Sans"/>
                <a:sym typeface="Open Sans"/>
              </a:rPr>
              <a:t>Les moyens d’action</a:t>
            </a:r>
          </a:p>
          <a:p>
            <a:endParaRPr lang="fr-FR" sz="1200" b="1" dirty="0">
              <a:latin typeface="Open Sans"/>
              <a:ea typeface="Open Sans"/>
              <a:cs typeface="Open Sans"/>
              <a:sym typeface="Open Sans"/>
            </a:endParaRPr>
          </a:p>
          <a:p>
            <a:pPr marL="0" lvl="0" indent="0">
              <a:buFont typeface="Arial"/>
              <a:buNone/>
            </a:pPr>
            <a:r>
              <a:rPr lang="fr" sz="1200" dirty="0">
                <a:latin typeface="Open Sans"/>
                <a:ea typeface="Open Sans"/>
                <a:cs typeface="Open Sans"/>
              </a:rPr>
              <a:t>Garantir des moyens matériels et des outils de travail aux médiateurs</a:t>
            </a:r>
          </a:p>
          <a:p>
            <a:pPr marL="0" lvl="0" indent="0">
              <a:buFont typeface="Arial"/>
              <a:buNone/>
            </a:pPr>
            <a:endParaRPr lang="fr" sz="1200" dirty="0">
              <a:latin typeface="Open Sans"/>
              <a:ea typeface="Open Sans"/>
              <a:cs typeface="Open Sans"/>
            </a:endParaRPr>
          </a:p>
          <a:p>
            <a:r>
              <a:rPr lang="fr-FR" sz="1200" dirty="0">
                <a:latin typeface="Open Sans"/>
                <a:ea typeface="Open Sans"/>
                <a:cs typeface="Open Sans"/>
              </a:rPr>
              <a:t>Assurer des moyens adaptés aux besoins d’accompagnement des habitants (humains, locaux) et éviter l’isolement des médiateurs</a:t>
            </a:r>
          </a:p>
          <a:p>
            <a:endParaRPr lang="fr-FR" sz="1200" dirty="0">
              <a:latin typeface="Open Sans"/>
              <a:ea typeface="Open Sans"/>
              <a:cs typeface="Open Sans"/>
            </a:endParaRPr>
          </a:p>
          <a:p>
            <a:pPr lvl="0"/>
            <a:r>
              <a:rPr lang="fr-FR" sz="1200" dirty="0">
                <a:latin typeface="Open Sans"/>
                <a:ea typeface="Open Sans"/>
                <a:cs typeface="Open Sans"/>
              </a:rPr>
              <a:t>Réduire le poids administratif (</a:t>
            </a:r>
            <a:r>
              <a:rPr lang="fr-FR" sz="1200" dirty="0" err="1">
                <a:latin typeface="Open Sans"/>
                <a:ea typeface="Open Sans"/>
                <a:cs typeface="Open Sans"/>
              </a:rPr>
              <a:t>reporting</a:t>
            </a:r>
            <a:r>
              <a:rPr lang="fr-FR" sz="1200" dirty="0">
                <a:latin typeface="Open Sans"/>
                <a:ea typeface="Open Sans"/>
                <a:cs typeface="Open Sans"/>
              </a:rPr>
              <a:t>) au bénéfice de l’action sur le terrain</a:t>
            </a:r>
          </a:p>
          <a:p>
            <a:pPr lvl="0"/>
            <a:endParaRPr lang="fr-FR" sz="1200" dirty="0">
              <a:latin typeface="Open Sans"/>
              <a:ea typeface="Open Sans"/>
              <a:cs typeface="Open Sans"/>
            </a:endParaRPr>
          </a:p>
          <a:p>
            <a:r>
              <a:rPr lang="fr-FR" sz="1200" dirty="0">
                <a:latin typeface="Open Sans"/>
                <a:ea typeface="Open Sans"/>
                <a:cs typeface="Open Sans"/>
              </a:rPr>
              <a:t>Permettre davantage de formations qualifiantes</a:t>
            </a:r>
          </a:p>
          <a:p>
            <a:endParaRPr lang="fr-FR" sz="1200" dirty="0">
              <a:latin typeface="Open Sans"/>
              <a:ea typeface="Open Sans"/>
              <a:cs typeface="Open Sans"/>
            </a:endParaRPr>
          </a:p>
          <a:p>
            <a:endParaRPr lang="fr-FR" sz="1200" dirty="0">
              <a:latin typeface="Open Sans"/>
              <a:ea typeface="Open Sans"/>
              <a:cs typeface="Open Sans"/>
            </a:endParaRPr>
          </a:p>
        </p:txBody>
      </p:sp>
    </p:spTree>
    <p:extLst>
      <p:ext uri="{BB962C8B-B14F-4D97-AF65-F5344CB8AC3E}">
        <p14:creationId xmlns:p14="http://schemas.microsoft.com/office/powerpoint/2010/main" val="218824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257775"/>
            <a:ext cx="8520600" cy="56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fr" sz="2880" b="1" i="1" dirty="0">
                <a:solidFill>
                  <a:srgbClr val="129AAA"/>
                </a:solidFill>
              </a:rPr>
              <a:t>Programme</a:t>
            </a:r>
            <a:r>
              <a:rPr lang="fr-FR" sz="2880" b="1" i="1" dirty="0">
                <a:solidFill>
                  <a:srgbClr val="129AAA"/>
                </a:solidFill>
              </a:rPr>
              <a:t> de la journée</a:t>
            </a:r>
            <a:endParaRPr sz="2880" b="1" i="1" dirty="0">
              <a:solidFill>
                <a:srgbClr val="129AAA"/>
              </a:solidFill>
            </a:endParaRPr>
          </a:p>
        </p:txBody>
      </p:sp>
      <p:sp>
        <p:nvSpPr>
          <p:cNvPr id="12" name="Google Shape;83;p15"/>
          <p:cNvSpPr txBox="1"/>
          <p:nvPr/>
        </p:nvSpPr>
        <p:spPr>
          <a:xfrm>
            <a:off x="311699" y="911512"/>
            <a:ext cx="8698293" cy="4139564"/>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600"/>
              </a:spcAft>
              <a:buNone/>
              <a:tabLst>
                <a:tab pos="717550" algn="l"/>
              </a:tabLst>
            </a:pPr>
            <a:r>
              <a:rPr lang="fr" b="1" dirty="0">
                <a:solidFill>
                  <a:srgbClr val="FF942B"/>
                </a:solidFill>
                <a:latin typeface="Open Sans"/>
                <a:ea typeface="Open Sans"/>
                <a:cs typeface="Open Sans"/>
                <a:sym typeface="Open Sans"/>
              </a:rPr>
              <a:t>9h30</a:t>
            </a:r>
            <a:r>
              <a:rPr lang="fr" b="1" dirty="0">
                <a:latin typeface="Open Sans"/>
                <a:ea typeface="Open Sans"/>
                <a:cs typeface="Open Sans"/>
                <a:sym typeface="Open Sans"/>
              </a:rPr>
              <a:t>	– Introduction</a:t>
            </a:r>
          </a:p>
          <a:p>
            <a:pPr>
              <a:spcAft>
                <a:spcPts val="600"/>
              </a:spcAft>
              <a:tabLst>
                <a:tab pos="717550" algn="l"/>
              </a:tabLst>
            </a:pPr>
            <a:r>
              <a:rPr lang="fr" b="1" dirty="0">
                <a:solidFill>
                  <a:srgbClr val="FF942B"/>
                </a:solidFill>
                <a:latin typeface="Open Sans"/>
                <a:ea typeface="Open Sans"/>
                <a:cs typeface="Open Sans"/>
                <a:sym typeface="Open Sans"/>
              </a:rPr>
              <a:t>9h40</a:t>
            </a:r>
            <a:r>
              <a:rPr lang="fr" b="1" dirty="0">
                <a:latin typeface="Open Sans"/>
                <a:ea typeface="Open Sans"/>
                <a:cs typeface="Open Sans"/>
                <a:sym typeface="Open Sans"/>
              </a:rPr>
              <a:t> 	– Etat des lieux du dispositif dans les Yvelines</a:t>
            </a:r>
          </a:p>
          <a:p>
            <a:pPr marL="0" lvl="0" indent="0" rtl="0">
              <a:spcBef>
                <a:spcPts val="0"/>
              </a:spcBef>
              <a:spcAft>
                <a:spcPts val="0"/>
              </a:spcAft>
              <a:buNone/>
              <a:tabLst>
                <a:tab pos="717550" algn="l"/>
              </a:tabLst>
            </a:pPr>
            <a:r>
              <a:rPr lang="fr" b="1" dirty="0">
                <a:solidFill>
                  <a:srgbClr val="FF942B"/>
                </a:solidFill>
                <a:latin typeface="Open Sans"/>
                <a:ea typeface="Open Sans"/>
                <a:cs typeface="Open Sans"/>
                <a:sym typeface="Open Sans"/>
              </a:rPr>
              <a:t>10h00</a:t>
            </a:r>
            <a:r>
              <a:rPr lang="fr" b="1" dirty="0">
                <a:latin typeface="Open Sans"/>
                <a:ea typeface="Open Sans"/>
                <a:cs typeface="Open Sans"/>
                <a:sym typeface="Open Sans"/>
              </a:rPr>
              <a:t> 	– L’enjeu de la formation</a:t>
            </a:r>
          </a:p>
          <a:p>
            <a:pPr lvl="0">
              <a:tabLst>
                <a:tab pos="717550" algn="l"/>
              </a:tabLst>
            </a:pPr>
            <a:r>
              <a:rPr lang="fr-FR" sz="1200" dirty="0"/>
              <a:t>	</a:t>
            </a:r>
            <a:r>
              <a:rPr lang="fr-FR" sz="1200" dirty="0">
                <a:solidFill>
                  <a:srgbClr val="129AAA"/>
                </a:solidFill>
              </a:rPr>
              <a:t>&gt;</a:t>
            </a:r>
            <a:r>
              <a:rPr lang="fr-FR" sz="1200" dirty="0"/>
              <a:t> Le Plan de professionnalisation des adultes relais en Ile de France</a:t>
            </a:r>
          </a:p>
          <a:p>
            <a:pPr lvl="0">
              <a:spcAft>
                <a:spcPts val="600"/>
              </a:spcAft>
              <a:tabLst>
                <a:tab pos="717550" algn="l"/>
              </a:tabLst>
            </a:pPr>
            <a:r>
              <a:rPr lang="fr-FR" sz="1200" dirty="0"/>
              <a:t>	</a:t>
            </a:r>
            <a:r>
              <a:rPr lang="fr-FR" sz="1200" dirty="0">
                <a:solidFill>
                  <a:srgbClr val="129AAA"/>
                </a:solidFill>
              </a:rPr>
              <a:t>&gt;</a:t>
            </a:r>
            <a:r>
              <a:rPr lang="fr-FR" sz="1200" dirty="0"/>
              <a:t> L’accompagnement des adultes relais par les conseillers en insertion professionnelle de Mode d’Emploi</a:t>
            </a:r>
          </a:p>
          <a:p>
            <a:pPr lvl="0">
              <a:spcAft>
                <a:spcPts val="600"/>
              </a:spcAft>
              <a:tabLst>
                <a:tab pos="717550" algn="l"/>
              </a:tabLst>
            </a:pPr>
            <a:r>
              <a:rPr lang="fr-FR" b="1" dirty="0">
                <a:solidFill>
                  <a:srgbClr val="FF942B"/>
                </a:solidFill>
                <a:latin typeface="Open Sans"/>
                <a:ea typeface="Open Sans"/>
                <a:cs typeface="Open Sans"/>
                <a:sym typeface="Open Sans"/>
              </a:rPr>
              <a:t>10h55</a:t>
            </a:r>
            <a:r>
              <a:rPr lang="fr-FR" b="1" dirty="0">
                <a:latin typeface="Open Sans"/>
                <a:ea typeface="Open Sans"/>
                <a:cs typeface="Open Sans"/>
                <a:sym typeface="Open Sans"/>
              </a:rPr>
              <a:t> 	– Témoignages d’employeurs</a:t>
            </a:r>
          </a:p>
          <a:p>
            <a:pPr>
              <a:spcAft>
                <a:spcPts val="600"/>
              </a:spcAft>
              <a:tabLst>
                <a:tab pos="717550" algn="l"/>
              </a:tabLst>
            </a:pPr>
            <a:r>
              <a:rPr lang="fr-FR" b="1" dirty="0">
                <a:solidFill>
                  <a:srgbClr val="FF942B"/>
                </a:solidFill>
                <a:latin typeface="Open Sans"/>
                <a:ea typeface="Open Sans"/>
                <a:cs typeface="Open Sans"/>
                <a:sym typeface="Open Sans"/>
              </a:rPr>
              <a:t>11h15</a:t>
            </a:r>
            <a:r>
              <a:rPr lang="fr-FR" b="1" dirty="0">
                <a:latin typeface="Open Sans"/>
                <a:ea typeface="Open Sans"/>
                <a:cs typeface="Open Sans"/>
                <a:sym typeface="Open Sans"/>
              </a:rPr>
              <a:t> 	– L’accompagnement de Pôle emploi</a:t>
            </a:r>
          </a:p>
          <a:p>
            <a:pPr lvl="0">
              <a:spcAft>
                <a:spcPts val="600"/>
              </a:spcAft>
              <a:tabLst>
                <a:tab pos="717550" algn="l"/>
              </a:tabLst>
            </a:pPr>
            <a:r>
              <a:rPr lang="fr-FR" b="1" dirty="0">
                <a:solidFill>
                  <a:srgbClr val="FF942B"/>
                </a:solidFill>
                <a:latin typeface="Open Sans"/>
                <a:ea typeface="Open Sans"/>
                <a:cs typeface="Open Sans"/>
                <a:sym typeface="Open Sans"/>
              </a:rPr>
              <a:t>11h40</a:t>
            </a:r>
            <a:r>
              <a:rPr lang="fr-FR" b="1" dirty="0">
                <a:latin typeface="Open Sans"/>
                <a:ea typeface="Open Sans"/>
                <a:cs typeface="Open Sans"/>
                <a:sym typeface="Open Sans"/>
              </a:rPr>
              <a:t> 	– Témoignages d’anciens Adultes relais</a:t>
            </a:r>
          </a:p>
          <a:p>
            <a:pPr>
              <a:spcAft>
                <a:spcPts val="600"/>
              </a:spcAft>
              <a:tabLst>
                <a:tab pos="717550" algn="l"/>
              </a:tabLst>
            </a:pPr>
            <a:r>
              <a:rPr lang="fr-FR" b="1" dirty="0">
                <a:solidFill>
                  <a:srgbClr val="FF942B"/>
                </a:solidFill>
                <a:latin typeface="Open Sans"/>
                <a:ea typeface="Open Sans"/>
                <a:cs typeface="Open Sans"/>
                <a:sym typeface="Open Sans"/>
              </a:rPr>
              <a:t>12h10</a:t>
            </a:r>
            <a:r>
              <a:rPr lang="fr-FR" b="1" dirty="0">
                <a:latin typeface="Open Sans"/>
                <a:ea typeface="Open Sans"/>
                <a:cs typeface="Open Sans"/>
                <a:sym typeface="Open Sans"/>
              </a:rPr>
              <a:t> 	– Clôture de la matinée par M. </a:t>
            </a:r>
            <a:r>
              <a:rPr lang="fr-FR" b="1" dirty="0" err="1">
                <a:latin typeface="Open Sans"/>
                <a:ea typeface="Open Sans"/>
                <a:cs typeface="Open Sans"/>
                <a:sym typeface="Open Sans"/>
              </a:rPr>
              <a:t>Courtade</a:t>
            </a:r>
            <a:r>
              <a:rPr lang="fr-FR" b="1" dirty="0">
                <a:latin typeface="Open Sans"/>
                <a:ea typeface="Open Sans"/>
                <a:cs typeface="Open Sans"/>
                <a:sym typeface="Open Sans"/>
              </a:rPr>
              <a:t>, Préfet pour l’égalité des chances </a:t>
            </a:r>
          </a:p>
          <a:p>
            <a:pPr lvl="0">
              <a:tabLst>
                <a:tab pos="717550" algn="l"/>
              </a:tabLst>
            </a:pPr>
            <a:r>
              <a:rPr lang="fr-FR" b="1" dirty="0">
                <a:solidFill>
                  <a:srgbClr val="FF942B"/>
                </a:solidFill>
                <a:latin typeface="Open Sans"/>
                <a:ea typeface="Open Sans"/>
                <a:cs typeface="Open Sans"/>
                <a:sym typeface="Open Sans"/>
              </a:rPr>
              <a:t>13h45</a:t>
            </a:r>
            <a:r>
              <a:rPr lang="fr-FR" b="1" dirty="0">
                <a:latin typeface="Open Sans"/>
                <a:ea typeface="Open Sans"/>
                <a:cs typeface="Open Sans"/>
                <a:sym typeface="Open Sans"/>
              </a:rPr>
              <a:t>	– Tables rondes territoriales</a:t>
            </a:r>
          </a:p>
          <a:p>
            <a:pPr>
              <a:spcAft>
                <a:spcPts val="600"/>
              </a:spcAft>
              <a:tabLst>
                <a:tab pos="717550" algn="l"/>
              </a:tabLst>
            </a:pPr>
            <a:r>
              <a:rPr lang="fr-FR" sz="1200" dirty="0">
                <a:sym typeface="Open Sans"/>
              </a:rPr>
              <a:t>	</a:t>
            </a:r>
            <a:r>
              <a:rPr lang="fr-FR" sz="1200" dirty="0">
                <a:solidFill>
                  <a:srgbClr val="129AAA"/>
                </a:solidFill>
                <a:sym typeface="Open Sans"/>
              </a:rPr>
              <a:t>&gt;</a:t>
            </a:r>
            <a:r>
              <a:rPr lang="fr-FR" sz="1200" dirty="0">
                <a:sym typeface="Open Sans"/>
              </a:rPr>
              <a:t> Les dispositifs de la Politique de la ville</a:t>
            </a:r>
          </a:p>
          <a:p>
            <a:pPr>
              <a:tabLst>
                <a:tab pos="717550" algn="l"/>
              </a:tabLst>
            </a:pPr>
            <a:r>
              <a:rPr lang="fr-FR" b="1" dirty="0">
                <a:solidFill>
                  <a:srgbClr val="FF942B"/>
                </a:solidFill>
                <a:latin typeface="Open Sans"/>
                <a:ea typeface="Open Sans"/>
                <a:cs typeface="Open Sans"/>
                <a:sym typeface="Open Sans"/>
              </a:rPr>
              <a:t>15h00</a:t>
            </a:r>
            <a:r>
              <a:rPr lang="fr-FR" b="1" dirty="0">
                <a:latin typeface="Open Sans"/>
                <a:ea typeface="Open Sans"/>
                <a:cs typeface="Open Sans"/>
                <a:sym typeface="Open Sans"/>
              </a:rPr>
              <a:t> 	– Tables rondes thématiques</a:t>
            </a:r>
          </a:p>
          <a:p>
            <a:pPr>
              <a:tabLst>
                <a:tab pos="717550" algn="l"/>
              </a:tabLst>
            </a:pPr>
            <a:r>
              <a:rPr lang="fr-FR" sz="1200" dirty="0">
                <a:sym typeface="Open Sans"/>
              </a:rPr>
              <a:t>	</a:t>
            </a:r>
            <a:r>
              <a:rPr lang="fr-FR" sz="1200" dirty="0">
                <a:solidFill>
                  <a:srgbClr val="129AAA"/>
                </a:solidFill>
                <a:sym typeface="Open Sans"/>
              </a:rPr>
              <a:t>&gt;</a:t>
            </a:r>
            <a:r>
              <a:rPr lang="fr-FR" sz="1200" dirty="0">
                <a:sym typeface="Open Sans"/>
              </a:rPr>
              <a:t> </a:t>
            </a:r>
            <a:r>
              <a:rPr lang="fr-FR" sz="1200" dirty="0"/>
              <a:t>Garantir le calme et l’apaisement dans les quartiers par la présence de médiateurs</a:t>
            </a:r>
          </a:p>
          <a:p>
            <a:pPr>
              <a:tabLst>
                <a:tab pos="717550" algn="l"/>
              </a:tabLst>
            </a:pPr>
            <a:r>
              <a:rPr lang="fr-FR" sz="1200" dirty="0"/>
              <a:t>	</a:t>
            </a:r>
            <a:r>
              <a:rPr lang="fr-FR" sz="1200" dirty="0">
                <a:solidFill>
                  <a:srgbClr val="129AAA"/>
                </a:solidFill>
              </a:rPr>
              <a:t>&gt;</a:t>
            </a:r>
            <a:r>
              <a:rPr lang="fr-FR" sz="1200" dirty="0"/>
              <a:t> L’habitant, enfant ou parent, temps scolaire ou temps libre</a:t>
            </a:r>
          </a:p>
          <a:p>
            <a:pPr>
              <a:spcAft>
                <a:spcPts val="600"/>
              </a:spcAft>
              <a:tabLst>
                <a:tab pos="717550" algn="l"/>
              </a:tabLst>
            </a:pPr>
            <a:r>
              <a:rPr lang="fr-FR" sz="1200" dirty="0"/>
              <a:t>	</a:t>
            </a:r>
            <a:r>
              <a:rPr lang="fr-FR" sz="1200" dirty="0">
                <a:solidFill>
                  <a:srgbClr val="129AAA"/>
                </a:solidFill>
              </a:rPr>
              <a:t>&gt;</a:t>
            </a:r>
            <a:r>
              <a:rPr lang="fr-FR" sz="1200" dirty="0"/>
              <a:t> L’accès aux droits, aux services et à l’emploi dans les quartiers</a:t>
            </a:r>
            <a:endParaRPr lang="fr-FR" sz="1200" dirty="0">
              <a:sym typeface="Open Sans"/>
            </a:endParaRPr>
          </a:p>
          <a:p>
            <a:pPr lvl="0">
              <a:tabLst>
                <a:tab pos="717550" algn="l"/>
              </a:tabLst>
            </a:pPr>
            <a:r>
              <a:rPr lang="fr-FR" b="1" dirty="0">
                <a:solidFill>
                  <a:srgbClr val="FF942B"/>
                </a:solidFill>
                <a:latin typeface="Open Sans"/>
                <a:ea typeface="Open Sans"/>
                <a:cs typeface="Open Sans"/>
                <a:sym typeface="Open Sans"/>
              </a:rPr>
              <a:t>16h00</a:t>
            </a:r>
            <a:r>
              <a:rPr lang="fr-FR" b="1" dirty="0">
                <a:latin typeface="Open Sans"/>
                <a:ea typeface="Open Sans"/>
                <a:cs typeface="Open Sans"/>
                <a:sym typeface="Open Sans"/>
              </a:rPr>
              <a:t> 	– Conclusion</a:t>
            </a:r>
          </a:p>
        </p:txBody>
      </p:sp>
    </p:spTree>
    <p:extLst>
      <p:ext uri="{BB962C8B-B14F-4D97-AF65-F5344CB8AC3E}">
        <p14:creationId xmlns:p14="http://schemas.microsoft.com/office/powerpoint/2010/main" val="100295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257775"/>
            <a:ext cx="8520600" cy="560700"/>
          </a:xfrm>
          <a:prstGeom prst="rect">
            <a:avLst/>
          </a:prstGeom>
        </p:spPr>
        <p:txBody>
          <a:bodyPr spcFirstLastPara="1" wrap="square" lIns="91425" tIns="91425" rIns="91425" bIns="91425" anchor="b" anchorCtr="0">
            <a:noAutofit/>
          </a:bodyPr>
          <a:lstStyle/>
          <a:p>
            <a:pPr algn="ctr">
              <a:buSzPts val="990"/>
            </a:pPr>
            <a:r>
              <a:rPr lang="fr" sz="2880" b="1" i="1" dirty="0">
                <a:solidFill>
                  <a:srgbClr val="129AAA"/>
                </a:solidFill>
              </a:rPr>
              <a:t>Une journée appréciée !</a:t>
            </a:r>
            <a:endParaRPr sz="2880" b="1" i="1" dirty="0">
              <a:solidFill>
                <a:srgbClr val="129AAA"/>
              </a:solidFill>
            </a:endParaRPr>
          </a:p>
        </p:txBody>
      </p:sp>
      <p:sp>
        <p:nvSpPr>
          <p:cNvPr id="84" name="Google Shape;84;p15"/>
          <p:cNvSpPr txBox="1"/>
          <p:nvPr/>
        </p:nvSpPr>
        <p:spPr>
          <a:xfrm>
            <a:off x="311700" y="1575291"/>
            <a:ext cx="3314369"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Plan de formation &amp; Mode d’emploi</a:t>
            </a:r>
            <a:endParaRPr sz="1200" dirty="0">
              <a:latin typeface="Open Sans"/>
              <a:ea typeface="Open Sans"/>
              <a:cs typeface="Open Sans"/>
              <a:sym typeface="Open Sans"/>
            </a:endParaRPr>
          </a:p>
        </p:txBody>
      </p:sp>
      <p:sp>
        <p:nvSpPr>
          <p:cNvPr id="91" name="Google Shape;91;p15"/>
          <p:cNvSpPr txBox="1"/>
          <p:nvPr/>
        </p:nvSpPr>
        <p:spPr>
          <a:xfrm>
            <a:off x="1744529" y="4359184"/>
            <a:ext cx="2834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dirty="0">
                <a:solidFill>
                  <a:srgbClr val="129AAA"/>
                </a:solidFill>
                <a:latin typeface="Open Sans"/>
                <a:ea typeface="Open Sans"/>
                <a:cs typeface="Open Sans"/>
                <a:sym typeface="Open Sans"/>
              </a:rPr>
              <a:t>Note de la journée</a:t>
            </a:r>
            <a:endParaRPr b="1" dirty="0">
              <a:solidFill>
                <a:srgbClr val="129AAA"/>
              </a:solidFill>
              <a:latin typeface="Open Sans"/>
              <a:ea typeface="Open Sans"/>
              <a:cs typeface="Open Sans"/>
              <a:sym typeface="Open Sans"/>
            </a:endParaRPr>
          </a:p>
        </p:txBody>
      </p:sp>
      <p:sp>
        <p:nvSpPr>
          <p:cNvPr id="12" name="Google Shape;83;p15"/>
          <p:cNvSpPr txBox="1"/>
          <p:nvPr/>
        </p:nvSpPr>
        <p:spPr>
          <a:xfrm>
            <a:off x="311700" y="809033"/>
            <a:ext cx="1170259"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b="1" dirty="0">
                <a:solidFill>
                  <a:srgbClr val="129AAA"/>
                </a:solidFill>
                <a:latin typeface="Open Sans"/>
                <a:ea typeface="Open Sans"/>
                <a:cs typeface="Open Sans"/>
                <a:sym typeface="Open Sans"/>
              </a:rPr>
              <a:t>Le contenu</a:t>
            </a:r>
            <a:endParaRPr b="1" dirty="0">
              <a:solidFill>
                <a:srgbClr val="129AAA"/>
              </a:solidFill>
              <a:latin typeface="Open Sans"/>
              <a:ea typeface="Open Sans"/>
              <a:cs typeface="Open Sans"/>
              <a:sym typeface="Open Sans"/>
            </a:endParaRPr>
          </a:p>
        </p:txBody>
      </p:sp>
      <p:sp>
        <p:nvSpPr>
          <p:cNvPr id="15" name="Google Shape;87;p15"/>
          <p:cNvSpPr txBox="1"/>
          <p:nvPr/>
        </p:nvSpPr>
        <p:spPr>
          <a:xfrm>
            <a:off x="311700" y="1287409"/>
            <a:ext cx="4615026"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Etat des lieux du dispositif Adulte Relais dans les Yvelines</a:t>
            </a:r>
            <a:endParaRPr sz="1200" dirty="0">
              <a:latin typeface="Open Sans"/>
              <a:ea typeface="Open Sans"/>
              <a:cs typeface="Open Sans"/>
              <a:sym typeface="Open Sans"/>
            </a:endParaRPr>
          </a:p>
        </p:txBody>
      </p:sp>
      <p:sp>
        <p:nvSpPr>
          <p:cNvPr id="2" name="Étoile à 5 branches 1"/>
          <p:cNvSpPr/>
          <p:nvPr/>
        </p:nvSpPr>
        <p:spPr>
          <a:xfrm>
            <a:off x="5169258" y="134828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5466695" y="134828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à 5 branches 18"/>
          <p:cNvSpPr/>
          <p:nvPr/>
        </p:nvSpPr>
        <p:spPr>
          <a:xfrm>
            <a:off x="5764132" y="134828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à 5 branches 19"/>
          <p:cNvSpPr/>
          <p:nvPr/>
        </p:nvSpPr>
        <p:spPr>
          <a:xfrm>
            <a:off x="6061569" y="134828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toile à 5 branches 20"/>
          <p:cNvSpPr/>
          <p:nvPr/>
        </p:nvSpPr>
        <p:spPr>
          <a:xfrm>
            <a:off x="6359006" y="1348633"/>
            <a:ext cx="220718" cy="236483"/>
          </a:xfrm>
          <a:prstGeom prst="star5">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à 5 branches 21"/>
          <p:cNvSpPr/>
          <p:nvPr/>
        </p:nvSpPr>
        <p:spPr>
          <a:xfrm>
            <a:off x="5169258" y="1645930"/>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Étoile à 5 branches 22"/>
          <p:cNvSpPr/>
          <p:nvPr/>
        </p:nvSpPr>
        <p:spPr>
          <a:xfrm>
            <a:off x="5466695" y="164592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toile à 5 branches 23"/>
          <p:cNvSpPr/>
          <p:nvPr/>
        </p:nvSpPr>
        <p:spPr>
          <a:xfrm>
            <a:off x="5764132" y="164592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toile à 5 branches 24"/>
          <p:cNvSpPr/>
          <p:nvPr/>
        </p:nvSpPr>
        <p:spPr>
          <a:xfrm>
            <a:off x="6061569" y="164592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toile à 5 branches 25"/>
          <p:cNvSpPr/>
          <p:nvPr/>
        </p:nvSpPr>
        <p:spPr>
          <a:xfrm>
            <a:off x="6359006" y="1646274"/>
            <a:ext cx="220718" cy="236483"/>
          </a:xfrm>
          <a:prstGeom prst="star5">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Google Shape;84;p15"/>
          <p:cNvSpPr txBox="1"/>
          <p:nvPr/>
        </p:nvSpPr>
        <p:spPr>
          <a:xfrm>
            <a:off x="311700" y="1887510"/>
            <a:ext cx="3314369"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Témoignages</a:t>
            </a:r>
            <a:endParaRPr sz="1200" dirty="0">
              <a:latin typeface="Open Sans"/>
              <a:ea typeface="Open Sans"/>
              <a:cs typeface="Open Sans"/>
              <a:sym typeface="Open Sans"/>
            </a:endParaRPr>
          </a:p>
        </p:txBody>
      </p:sp>
      <p:sp>
        <p:nvSpPr>
          <p:cNvPr id="28" name="Étoile à 5 branches 27"/>
          <p:cNvSpPr/>
          <p:nvPr/>
        </p:nvSpPr>
        <p:spPr>
          <a:xfrm>
            <a:off x="5169258" y="195814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Étoile à 5 branches 28"/>
          <p:cNvSpPr/>
          <p:nvPr/>
        </p:nvSpPr>
        <p:spPr>
          <a:xfrm>
            <a:off x="5466695" y="195814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toile à 5 branches 29"/>
          <p:cNvSpPr/>
          <p:nvPr/>
        </p:nvSpPr>
        <p:spPr>
          <a:xfrm>
            <a:off x="5764132" y="195814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Étoile à 5 branches 30"/>
          <p:cNvSpPr/>
          <p:nvPr/>
        </p:nvSpPr>
        <p:spPr>
          <a:xfrm>
            <a:off x="6061569" y="195814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Étoile à 5 branches 31"/>
          <p:cNvSpPr/>
          <p:nvPr/>
        </p:nvSpPr>
        <p:spPr>
          <a:xfrm>
            <a:off x="6359006" y="195849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Google Shape;84;p15"/>
          <p:cNvSpPr txBox="1"/>
          <p:nvPr/>
        </p:nvSpPr>
        <p:spPr>
          <a:xfrm>
            <a:off x="311700" y="2174217"/>
            <a:ext cx="4615026"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Ateliers territoriaux, dispositifs de la Politique de la ville</a:t>
            </a:r>
            <a:endParaRPr sz="1200" dirty="0">
              <a:latin typeface="Open Sans"/>
              <a:ea typeface="Open Sans"/>
              <a:cs typeface="Open Sans"/>
              <a:sym typeface="Open Sans"/>
            </a:endParaRPr>
          </a:p>
        </p:txBody>
      </p:sp>
      <p:sp>
        <p:nvSpPr>
          <p:cNvPr id="40" name="Étoile à 5 branches 39"/>
          <p:cNvSpPr/>
          <p:nvPr/>
        </p:nvSpPr>
        <p:spPr>
          <a:xfrm>
            <a:off x="5169258" y="2244856"/>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Étoile à 5 branches 40"/>
          <p:cNvSpPr/>
          <p:nvPr/>
        </p:nvSpPr>
        <p:spPr>
          <a:xfrm>
            <a:off x="5466695" y="2244855"/>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Étoile à 5 branches 41"/>
          <p:cNvSpPr/>
          <p:nvPr/>
        </p:nvSpPr>
        <p:spPr>
          <a:xfrm>
            <a:off x="5764132" y="2244855"/>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Étoile à 5 branches 42"/>
          <p:cNvSpPr/>
          <p:nvPr/>
        </p:nvSpPr>
        <p:spPr>
          <a:xfrm>
            <a:off x="6061569" y="2244855"/>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Étoile à 5 branches 43"/>
          <p:cNvSpPr/>
          <p:nvPr/>
        </p:nvSpPr>
        <p:spPr>
          <a:xfrm>
            <a:off x="6359006" y="2245200"/>
            <a:ext cx="220718" cy="236483"/>
          </a:xfrm>
          <a:prstGeom prst="star5">
            <a:avLst/>
          </a:prstGeom>
          <a:gradFill flip="none" rotWithShape="1">
            <a:gsLst>
              <a:gs pos="55000">
                <a:srgbClr val="FF942B"/>
              </a:gs>
              <a:gs pos="57000">
                <a:srgbClr val="FF942B">
                  <a:alpha val="0"/>
                </a:srgbClr>
              </a:gs>
            </a:gsLst>
            <a:lin ang="0" scaled="1"/>
            <a:tileRect/>
          </a:gra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Google Shape;84;p15"/>
          <p:cNvSpPr txBox="1"/>
          <p:nvPr/>
        </p:nvSpPr>
        <p:spPr>
          <a:xfrm>
            <a:off x="311700" y="2473833"/>
            <a:ext cx="4615026"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Ateliers thématiques (champs d’intervention)</a:t>
            </a:r>
            <a:endParaRPr sz="1200" dirty="0">
              <a:latin typeface="Open Sans"/>
              <a:ea typeface="Open Sans"/>
              <a:cs typeface="Open Sans"/>
              <a:sym typeface="Open Sans"/>
            </a:endParaRPr>
          </a:p>
        </p:txBody>
      </p:sp>
      <p:sp>
        <p:nvSpPr>
          <p:cNvPr id="46" name="Étoile à 5 branches 45"/>
          <p:cNvSpPr/>
          <p:nvPr/>
        </p:nvSpPr>
        <p:spPr>
          <a:xfrm>
            <a:off x="5169258" y="2544472"/>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Étoile à 5 branches 46"/>
          <p:cNvSpPr/>
          <p:nvPr/>
        </p:nvSpPr>
        <p:spPr>
          <a:xfrm>
            <a:off x="5466695" y="2544471"/>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Étoile à 5 branches 47"/>
          <p:cNvSpPr/>
          <p:nvPr/>
        </p:nvSpPr>
        <p:spPr>
          <a:xfrm>
            <a:off x="5764132" y="2544471"/>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Étoile à 5 branches 48"/>
          <p:cNvSpPr/>
          <p:nvPr/>
        </p:nvSpPr>
        <p:spPr>
          <a:xfrm>
            <a:off x="6061569" y="2544471"/>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Étoile à 5 branches 49"/>
          <p:cNvSpPr/>
          <p:nvPr/>
        </p:nvSpPr>
        <p:spPr>
          <a:xfrm>
            <a:off x="6359006" y="2544816"/>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Google Shape;83;p15"/>
          <p:cNvSpPr txBox="1"/>
          <p:nvPr/>
        </p:nvSpPr>
        <p:spPr>
          <a:xfrm>
            <a:off x="311700" y="2943759"/>
            <a:ext cx="1737536" cy="400079"/>
          </a:xfrm>
          <a:prstGeom prst="rect">
            <a:avLst/>
          </a:prstGeom>
          <a:noFill/>
          <a:ln>
            <a:noFill/>
          </a:ln>
        </p:spPr>
        <p:txBody>
          <a:bodyPr spcFirstLastPara="1" wrap="square" lIns="91425" tIns="91425" rIns="91425" bIns="91425" anchor="t" anchorCtr="0">
            <a:spAutoFit/>
          </a:bodyPr>
          <a:lstStyle/>
          <a:p>
            <a:r>
              <a:rPr lang="fr" b="1" dirty="0">
                <a:solidFill>
                  <a:srgbClr val="129AAA"/>
                </a:solidFill>
                <a:latin typeface="Open Sans"/>
                <a:ea typeface="Open Sans"/>
                <a:cs typeface="Open Sans"/>
                <a:sym typeface="Open Sans"/>
              </a:rPr>
              <a:t>Les échanges</a:t>
            </a:r>
            <a:endParaRPr b="1" dirty="0">
              <a:solidFill>
                <a:srgbClr val="129AAA"/>
              </a:solidFill>
              <a:latin typeface="Open Sans"/>
              <a:ea typeface="Open Sans"/>
              <a:cs typeface="Open Sans"/>
              <a:sym typeface="Open Sans"/>
            </a:endParaRPr>
          </a:p>
        </p:txBody>
      </p:sp>
      <p:sp>
        <p:nvSpPr>
          <p:cNvPr id="52" name="Google Shape;84;p15"/>
          <p:cNvSpPr txBox="1"/>
          <p:nvPr/>
        </p:nvSpPr>
        <p:spPr>
          <a:xfrm>
            <a:off x="311700" y="3298303"/>
            <a:ext cx="2138006"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Réponses aux questions</a:t>
            </a:r>
            <a:endParaRPr sz="1200" dirty="0">
              <a:latin typeface="Open Sans"/>
              <a:ea typeface="Open Sans"/>
              <a:cs typeface="Open Sans"/>
              <a:sym typeface="Open Sans"/>
            </a:endParaRPr>
          </a:p>
        </p:txBody>
      </p:sp>
      <p:sp>
        <p:nvSpPr>
          <p:cNvPr id="53" name="Étoile à 5 branches 52"/>
          <p:cNvSpPr/>
          <p:nvPr/>
        </p:nvSpPr>
        <p:spPr>
          <a:xfrm>
            <a:off x="2449706" y="335089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Étoile à 5 branches 53"/>
          <p:cNvSpPr/>
          <p:nvPr/>
        </p:nvSpPr>
        <p:spPr>
          <a:xfrm>
            <a:off x="2747143" y="335089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Étoile à 5 branches 54"/>
          <p:cNvSpPr/>
          <p:nvPr/>
        </p:nvSpPr>
        <p:spPr>
          <a:xfrm>
            <a:off x="3044580" y="335089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Étoile à 5 branches 55"/>
          <p:cNvSpPr/>
          <p:nvPr/>
        </p:nvSpPr>
        <p:spPr>
          <a:xfrm>
            <a:off x="3342017" y="335089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Étoile à 5 branches 56"/>
          <p:cNvSpPr/>
          <p:nvPr/>
        </p:nvSpPr>
        <p:spPr>
          <a:xfrm>
            <a:off x="3639454" y="3351243"/>
            <a:ext cx="220718" cy="236483"/>
          </a:xfrm>
          <a:prstGeom prst="star5">
            <a:avLst/>
          </a:prstGeom>
          <a:gradFill flip="none" rotWithShape="1">
            <a:gsLst>
              <a:gs pos="26000">
                <a:srgbClr val="FF942B"/>
              </a:gs>
              <a:gs pos="31000">
                <a:srgbClr val="FF942B">
                  <a:alpha val="0"/>
                </a:srgbClr>
              </a:gs>
            </a:gsLst>
            <a:lin ang="0" scaled="1"/>
            <a:tileRect/>
          </a:gra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Google Shape;84;p15"/>
          <p:cNvSpPr txBox="1"/>
          <p:nvPr/>
        </p:nvSpPr>
        <p:spPr>
          <a:xfrm>
            <a:off x="311700" y="3590368"/>
            <a:ext cx="2061287"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Possibilité d’échanger</a:t>
            </a:r>
            <a:endParaRPr sz="1200" dirty="0">
              <a:latin typeface="Open Sans"/>
              <a:ea typeface="Open Sans"/>
              <a:cs typeface="Open Sans"/>
              <a:sym typeface="Open Sans"/>
            </a:endParaRPr>
          </a:p>
        </p:txBody>
      </p:sp>
      <p:sp>
        <p:nvSpPr>
          <p:cNvPr id="59" name="Étoile à 5 branches 58"/>
          <p:cNvSpPr/>
          <p:nvPr/>
        </p:nvSpPr>
        <p:spPr>
          <a:xfrm>
            <a:off x="2449706" y="3642964"/>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Étoile à 5 branches 59"/>
          <p:cNvSpPr/>
          <p:nvPr/>
        </p:nvSpPr>
        <p:spPr>
          <a:xfrm>
            <a:off x="2747143" y="364296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Étoile à 5 branches 60"/>
          <p:cNvSpPr/>
          <p:nvPr/>
        </p:nvSpPr>
        <p:spPr>
          <a:xfrm>
            <a:off x="3044580" y="364296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Étoile à 5 branches 61"/>
          <p:cNvSpPr/>
          <p:nvPr/>
        </p:nvSpPr>
        <p:spPr>
          <a:xfrm>
            <a:off x="3342017" y="364296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Étoile à 5 branches 62"/>
          <p:cNvSpPr/>
          <p:nvPr/>
        </p:nvSpPr>
        <p:spPr>
          <a:xfrm>
            <a:off x="3639454" y="3643308"/>
            <a:ext cx="220718" cy="236483"/>
          </a:xfrm>
          <a:prstGeom prst="star5">
            <a:avLst/>
          </a:prstGeom>
          <a:gradFill flip="none" rotWithShape="1">
            <a:gsLst>
              <a:gs pos="47000">
                <a:srgbClr val="FF942B"/>
              </a:gs>
              <a:gs pos="47000">
                <a:srgbClr val="FF942B">
                  <a:alpha val="0"/>
                </a:srgbClr>
              </a:gs>
            </a:gsLst>
            <a:lin ang="0" scaled="1"/>
            <a:tileRect/>
          </a:gra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Google Shape;83;p15"/>
          <p:cNvSpPr txBox="1"/>
          <p:nvPr/>
        </p:nvSpPr>
        <p:spPr>
          <a:xfrm>
            <a:off x="4297719" y="2943759"/>
            <a:ext cx="1737536" cy="400079"/>
          </a:xfrm>
          <a:prstGeom prst="rect">
            <a:avLst/>
          </a:prstGeom>
          <a:noFill/>
          <a:ln>
            <a:noFill/>
          </a:ln>
        </p:spPr>
        <p:txBody>
          <a:bodyPr spcFirstLastPara="1" wrap="square" lIns="91425" tIns="91425" rIns="91425" bIns="91425" anchor="t" anchorCtr="0">
            <a:spAutoFit/>
          </a:bodyPr>
          <a:lstStyle/>
          <a:p>
            <a:pPr marL="0" lvl="0" indent="0">
              <a:buFont typeface="Arial"/>
              <a:buNone/>
            </a:pPr>
            <a:r>
              <a:rPr lang="fr" b="1" dirty="0">
                <a:solidFill>
                  <a:srgbClr val="129AAA"/>
                </a:solidFill>
                <a:latin typeface="Open Sans"/>
                <a:ea typeface="Open Sans"/>
                <a:cs typeface="Open Sans"/>
                <a:sym typeface="Open Sans"/>
              </a:rPr>
              <a:t>En général</a:t>
            </a:r>
            <a:endParaRPr b="1" dirty="0">
              <a:solidFill>
                <a:srgbClr val="129AAA"/>
              </a:solidFill>
              <a:latin typeface="Open Sans"/>
              <a:ea typeface="Open Sans"/>
              <a:cs typeface="Open Sans"/>
              <a:sym typeface="Open Sans"/>
            </a:endParaRPr>
          </a:p>
        </p:txBody>
      </p:sp>
      <p:sp>
        <p:nvSpPr>
          <p:cNvPr id="65" name="Google Shape;84;p15"/>
          <p:cNvSpPr txBox="1"/>
          <p:nvPr/>
        </p:nvSpPr>
        <p:spPr>
          <a:xfrm>
            <a:off x="4297719" y="3298303"/>
            <a:ext cx="2138006"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Réponses aux attentes</a:t>
            </a:r>
            <a:endParaRPr sz="1200" dirty="0">
              <a:latin typeface="Open Sans"/>
              <a:ea typeface="Open Sans"/>
              <a:cs typeface="Open Sans"/>
              <a:sym typeface="Open Sans"/>
            </a:endParaRPr>
          </a:p>
        </p:txBody>
      </p:sp>
      <p:sp>
        <p:nvSpPr>
          <p:cNvPr id="66" name="Étoile à 5 branches 65"/>
          <p:cNvSpPr/>
          <p:nvPr/>
        </p:nvSpPr>
        <p:spPr>
          <a:xfrm>
            <a:off x="6435725" y="3350899"/>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Étoile à 5 branches 66"/>
          <p:cNvSpPr/>
          <p:nvPr/>
        </p:nvSpPr>
        <p:spPr>
          <a:xfrm>
            <a:off x="6733162" y="335089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Étoile à 5 branches 67"/>
          <p:cNvSpPr/>
          <p:nvPr/>
        </p:nvSpPr>
        <p:spPr>
          <a:xfrm>
            <a:off x="7030599" y="335089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Étoile à 5 branches 68"/>
          <p:cNvSpPr/>
          <p:nvPr/>
        </p:nvSpPr>
        <p:spPr>
          <a:xfrm>
            <a:off x="7328036" y="335089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Étoile à 5 branches 69"/>
          <p:cNvSpPr/>
          <p:nvPr/>
        </p:nvSpPr>
        <p:spPr>
          <a:xfrm>
            <a:off x="7625473" y="3351243"/>
            <a:ext cx="220718" cy="236483"/>
          </a:xfrm>
          <a:prstGeom prst="star5">
            <a:avLst/>
          </a:prstGeom>
          <a:gradFill flip="none" rotWithShape="1">
            <a:gsLst>
              <a:gs pos="26000">
                <a:srgbClr val="FF942B"/>
              </a:gs>
              <a:gs pos="31000">
                <a:srgbClr val="FF942B">
                  <a:alpha val="0"/>
                </a:srgbClr>
              </a:gs>
            </a:gsLst>
            <a:lin ang="0" scaled="1"/>
            <a:tileRect/>
          </a:gra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Google Shape;84;p15"/>
          <p:cNvSpPr txBox="1"/>
          <p:nvPr/>
        </p:nvSpPr>
        <p:spPr>
          <a:xfrm>
            <a:off x="4297719" y="3590368"/>
            <a:ext cx="2061287" cy="36930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sz="1200" dirty="0">
                <a:latin typeface="Open Sans"/>
                <a:ea typeface="Open Sans"/>
                <a:cs typeface="Open Sans"/>
                <a:sym typeface="Open Sans"/>
              </a:rPr>
              <a:t>&gt; Accueil et convivialité</a:t>
            </a:r>
            <a:endParaRPr sz="1200" dirty="0">
              <a:latin typeface="Open Sans"/>
              <a:ea typeface="Open Sans"/>
              <a:cs typeface="Open Sans"/>
              <a:sym typeface="Open Sans"/>
            </a:endParaRPr>
          </a:p>
        </p:txBody>
      </p:sp>
      <p:sp>
        <p:nvSpPr>
          <p:cNvPr id="72" name="Étoile à 5 branches 71"/>
          <p:cNvSpPr/>
          <p:nvPr/>
        </p:nvSpPr>
        <p:spPr>
          <a:xfrm>
            <a:off x="6435725" y="3642964"/>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Étoile à 5 branches 72"/>
          <p:cNvSpPr/>
          <p:nvPr/>
        </p:nvSpPr>
        <p:spPr>
          <a:xfrm>
            <a:off x="6733162" y="364296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Étoile à 5 branches 73"/>
          <p:cNvSpPr/>
          <p:nvPr/>
        </p:nvSpPr>
        <p:spPr>
          <a:xfrm>
            <a:off x="7030599" y="364296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Étoile à 5 branches 74"/>
          <p:cNvSpPr/>
          <p:nvPr/>
        </p:nvSpPr>
        <p:spPr>
          <a:xfrm>
            <a:off x="7328036" y="3642963"/>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Étoile à 5 branches 75"/>
          <p:cNvSpPr/>
          <p:nvPr/>
        </p:nvSpPr>
        <p:spPr>
          <a:xfrm>
            <a:off x="7625473" y="3643308"/>
            <a:ext cx="220718" cy="236483"/>
          </a:xfrm>
          <a:prstGeom prst="star5">
            <a:avLst/>
          </a:prstGeom>
          <a:gradFill flip="none" rotWithShape="1">
            <a:gsLst>
              <a:gs pos="69000">
                <a:srgbClr val="FF942B"/>
              </a:gs>
              <a:gs pos="70000">
                <a:srgbClr val="FF942B">
                  <a:alpha val="0"/>
                </a:srgbClr>
              </a:gs>
            </a:gsLst>
            <a:lin ang="0" scaled="1"/>
            <a:tileRect/>
          </a:gra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Étoile à 5 branches 76"/>
          <p:cNvSpPr/>
          <p:nvPr/>
        </p:nvSpPr>
        <p:spPr>
          <a:xfrm>
            <a:off x="4187360" y="4415618"/>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Étoile à 5 branches 77"/>
          <p:cNvSpPr/>
          <p:nvPr/>
        </p:nvSpPr>
        <p:spPr>
          <a:xfrm>
            <a:off x="4484797" y="4415617"/>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Étoile à 5 branches 78"/>
          <p:cNvSpPr/>
          <p:nvPr/>
        </p:nvSpPr>
        <p:spPr>
          <a:xfrm>
            <a:off x="4782234" y="4415617"/>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Étoile à 5 branches 79"/>
          <p:cNvSpPr/>
          <p:nvPr/>
        </p:nvSpPr>
        <p:spPr>
          <a:xfrm>
            <a:off x="5079671" y="4415617"/>
            <a:ext cx="220718" cy="236483"/>
          </a:xfrm>
          <a:prstGeom prst="star5">
            <a:avLst/>
          </a:prstGeom>
          <a:solidFill>
            <a:srgbClr val="FF942B"/>
          </a:soli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Étoile à 5 branches 80"/>
          <p:cNvSpPr/>
          <p:nvPr/>
        </p:nvSpPr>
        <p:spPr>
          <a:xfrm>
            <a:off x="5377108" y="4415962"/>
            <a:ext cx="220718" cy="236483"/>
          </a:xfrm>
          <a:prstGeom prst="star5">
            <a:avLst/>
          </a:prstGeom>
          <a:gradFill flip="none" rotWithShape="1">
            <a:gsLst>
              <a:gs pos="55000">
                <a:srgbClr val="FF942B"/>
              </a:gs>
              <a:gs pos="57000">
                <a:srgbClr val="FF942B">
                  <a:alpha val="0"/>
                </a:srgbClr>
              </a:gs>
            </a:gsLst>
            <a:lin ang="0" scaled="1"/>
            <a:tileRect/>
          </a:grad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Google Shape;96;p16"/>
          <p:cNvSpPr/>
          <p:nvPr/>
        </p:nvSpPr>
        <p:spPr>
          <a:xfrm>
            <a:off x="7230602" y="1"/>
            <a:ext cx="1913398" cy="911512"/>
          </a:xfrm>
          <a:prstGeom prst="rect">
            <a:avLst/>
          </a:prstGeom>
          <a:solidFill>
            <a:srgbClr val="FF942B"/>
          </a:solidFill>
          <a:ln w="952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chemeClr val="bg1"/>
                </a:solidFill>
              </a:rPr>
              <a:t>#126 participants #</a:t>
            </a:r>
          </a:p>
        </p:txBody>
      </p:sp>
    </p:spTree>
    <p:extLst>
      <p:ext uri="{BB962C8B-B14F-4D97-AF65-F5344CB8AC3E}">
        <p14:creationId xmlns:p14="http://schemas.microsoft.com/office/powerpoint/2010/main" val="54986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257775"/>
            <a:ext cx="8520600" cy="560700"/>
          </a:xfrm>
          <a:prstGeom prst="rect">
            <a:avLst/>
          </a:prstGeom>
        </p:spPr>
        <p:txBody>
          <a:bodyPr spcFirstLastPara="1" wrap="square" lIns="91425" tIns="91425" rIns="91425" bIns="91425" anchor="b" anchorCtr="0">
            <a:noAutofit/>
          </a:bodyPr>
          <a:lstStyle/>
          <a:p>
            <a:pPr algn="ctr">
              <a:buSzPts val="990"/>
            </a:pPr>
            <a:r>
              <a:rPr lang="fr" sz="2880" b="1" i="1" dirty="0">
                <a:solidFill>
                  <a:srgbClr val="129AAA"/>
                </a:solidFill>
              </a:rPr>
              <a:t>Retour en image</a:t>
            </a:r>
            <a:endParaRPr sz="2880" b="1" i="1" dirty="0">
              <a:solidFill>
                <a:srgbClr val="129AAA"/>
              </a:solidFill>
            </a:endParaRPr>
          </a:p>
        </p:txBody>
      </p:sp>
      <p:sp>
        <p:nvSpPr>
          <p:cNvPr id="85" name="Google Shape;96;p16"/>
          <p:cNvSpPr/>
          <p:nvPr/>
        </p:nvSpPr>
        <p:spPr>
          <a:xfrm>
            <a:off x="6279418" y="4240924"/>
            <a:ext cx="2864581" cy="902576"/>
          </a:xfrm>
          <a:prstGeom prst="rect">
            <a:avLst/>
          </a:prstGeom>
          <a:solidFill>
            <a:srgbClr val="FF942B"/>
          </a:solidFill>
          <a:ln w="9525"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bg1"/>
                </a:solidFill>
                <a:latin typeface="Open Sans" panose="020B0604020202020204" charset="0"/>
                <a:ea typeface="Open Sans" panose="020B0604020202020204" charset="0"/>
                <a:cs typeface="Open Sans" panose="020B0604020202020204" charset="0"/>
              </a:rPr>
              <a:t>Remerciement à la ville de Poissy pour la mise à disposition de l’espace Armand Peugeot</a:t>
            </a:r>
            <a:endParaRPr sz="1200" dirty="0">
              <a:solidFill>
                <a:schemeClr val="bg1"/>
              </a:solidFill>
              <a:latin typeface="Open Sans" panose="020B0604020202020204" charset="0"/>
              <a:ea typeface="Open Sans" panose="020B0604020202020204" charset="0"/>
              <a:cs typeface="Open Sans" panose="020B0604020202020204" charset="0"/>
            </a:endParaRPr>
          </a:p>
        </p:txBody>
      </p:sp>
      <p:pic>
        <p:nvPicPr>
          <p:cNvPr id="2" name="Image 1"/>
          <p:cNvPicPr>
            <a:picLocks noChangeAspect="1"/>
          </p:cNvPicPr>
          <p:nvPr/>
        </p:nvPicPr>
        <p:blipFill rotWithShape="1">
          <a:blip r:embed="rId3"/>
          <a:srcRect l="23182" t="13311" r="10508" b="17757"/>
          <a:stretch/>
        </p:blipFill>
        <p:spPr>
          <a:xfrm>
            <a:off x="6279418" y="2565872"/>
            <a:ext cx="2864582" cy="1675052"/>
          </a:xfrm>
          <a:prstGeom prst="rect">
            <a:avLst/>
          </a:prstGeom>
          <a:ln>
            <a:solidFill>
              <a:srgbClr val="FF942B"/>
            </a:solidFill>
          </a:ln>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00" y="818475"/>
            <a:ext cx="2520000" cy="1890000"/>
          </a:xfrm>
          <a:prstGeom prst="rect">
            <a:avLst/>
          </a:prstGeom>
        </p:spPr>
      </p:pic>
      <p:pic>
        <p:nvPicPr>
          <p:cNvPr id="4" name="Image 3"/>
          <p:cNvPicPr>
            <a:picLocks noChangeAspect="1"/>
          </p:cNvPicPr>
          <p:nvPr/>
        </p:nvPicPr>
        <p:blipFill rotWithShape="1">
          <a:blip r:embed="rId5">
            <a:extLst>
              <a:ext uri="{28A0092B-C50C-407E-A947-70E740481C1C}">
                <a14:useLocalDpi xmlns:a14="http://schemas.microsoft.com/office/drawing/2010/main" val="0"/>
              </a:ext>
            </a:extLst>
          </a:blip>
          <a:srcRect t="11799" r="19911" b="23855"/>
          <a:stretch/>
        </p:blipFill>
        <p:spPr>
          <a:xfrm>
            <a:off x="3409825" y="1735003"/>
            <a:ext cx="2520000" cy="1518497"/>
          </a:xfrm>
          <a:prstGeom prst="rect">
            <a:avLst/>
          </a:prstGeom>
        </p:spPr>
      </p:pic>
      <p:pic>
        <p:nvPicPr>
          <p:cNvPr id="1026" name="Picture 2" descr="Aperçu de l’image"/>
          <p:cNvPicPr>
            <a:picLocks noChangeAspect="1" noChangeArrowheads="1"/>
          </p:cNvPicPr>
          <p:nvPr/>
        </p:nvPicPr>
        <p:blipFill rotWithShape="1">
          <a:blip r:embed="rId6">
            <a:extLst>
              <a:ext uri="{28A0092B-C50C-407E-A947-70E740481C1C}">
                <a14:useLocalDpi xmlns:a14="http://schemas.microsoft.com/office/drawing/2010/main" val="0"/>
              </a:ext>
            </a:extLst>
          </a:blip>
          <a:srcRect l="4808" t="28418" r="5798" b="7681"/>
          <a:stretch/>
        </p:blipFill>
        <p:spPr bwMode="auto">
          <a:xfrm>
            <a:off x="3148412" y="3253500"/>
            <a:ext cx="2520000" cy="13510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t="10677" r="10410"/>
          <a:stretch/>
        </p:blipFill>
        <p:spPr>
          <a:xfrm>
            <a:off x="0" y="3253500"/>
            <a:ext cx="2520000" cy="1884355"/>
          </a:xfrm>
          <a:prstGeom prst="rect">
            <a:avLst/>
          </a:prstGeom>
        </p:spPr>
      </p:pic>
      <p:pic>
        <p:nvPicPr>
          <p:cNvPr id="6" name="Image 5"/>
          <p:cNvPicPr>
            <a:picLocks noChangeAspect="1"/>
          </p:cNvPicPr>
          <p:nvPr/>
        </p:nvPicPr>
        <p:blipFill rotWithShape="1">
          <a:blip r:embed="rId8">
            <a:extLst>
              <a:ext uri="{28A0092B-C50C-407E-A947-70E740481C1C}">
                <a14:useLocalDpi xmlns:a14="http://schemas.microsoft.com/office/drawing/2010/main" val="0"/>
              </a:ext>
            </a:extLst>
          </a:blip>
          <a:srcRect l="15212" t="11151" r="2364" b="12567"/>
          <a:stretch/>
        </p:blipFill>
        <p:spPr>
          <a:xfrm>
            <a:off x="6312300" y="571163"/>
            <a:ext cx="2520000" cy="1749176"/>
          </a:xfrm>
          <a:prstGeom prst="rect">
            <a:avLst/>
          </a:prstGeom>
        </p:spPr>
      </p:pic>
    </p:spTree>
    <p:extLst>
      <p:ext uri="{BB962C8B-B14F-4D97-AF65-F5344CB8AC3E}">
        <p14:creationId xmlns:p14="http://schemas.microsoft.com/office/powerpoint/2010/main" val="270996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4A4"/>
        </a:solidFill>
        <a:effectLst/>
      </p:bgPr>
    </p:bg>
    <p:spTree>
      <p:nvGrpSpPr>
        <p:cNvPr id="1" name="Shape 95"/>
        <p:cNvGrpSpPr/>
        <p:nvPr/>
      </p:nvGrpSpPr>
      <p:grpSpPr>
        <a:xfrm>
          <a:off x="0" y="0"/>
          <a:ext cx="0" cy="0"/>
          <a:chOff x="0" y="0"/>
          <a:chExt cx="0" cy="0"/>
        </a:xfrm>
      </p:grpSpPr>
      <p:sp>
        <p:nvSpPr>
          <p:cNvPr id="96" name="Google Shape;96;p16"/>
          <p:cNvSpPr/>
          <p:nvPr/>
        </p:nvSpPr>
        <p:spPr>
          <a:xfrm>
            <a:off x="2887575" y="884325"/>
            <a:ext cx="3374700" cy="3365700"/>
          </a:xfrm>
          <a:prstGeom prst="rect">
            <a:avLst/>
          </a:prstGeom>
          <a:solidFill>
            <a:srgbClr val="FF942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txBox="1">
            <a:spLocks noGrp="1"/>
          </p:cNvSpPr>
          <p:nvPr>
            <p:ph type="ctrTitle"/>
          </p:nvPr>
        </p:nvSpPr>
        <p:spPr>
          <a:xfrm>
            <a:off x="3044700" y="1155024"/>
            <a:ext cx="3054600" cy="11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fr" sz="3080" b="1" dirty="0"/>
              <a:t>Synthèse des ateliers thématiques</a:t>
            </a:r>
            <a:endParaRPr sz="3080" b="1" dirty="0"/>
          </a:p>
        </p:txBody>
      </p:sp>
      <p:sp>
        <p:nvSpPr>
          <p:cNvPr id="2" name="Sous-titre 1"/>
          <p:cNvSpPr>
            <a:spLocks noGrp="1"/>
          </p:cNvSpPr>
          <p:nvPr>
            <p:ph type="subTitle" idx="1"/>
          </p:nvPr>
        </p:nvSpPr>
        <p:spPr>
          <a:xfrm>
            <a:off x="2887575" y="2567175"/>
            <a:ext cx="3374700" cy="1347952"/>
          </a:xfrm>
        </p:spPr>
        <p:txBody>
          <a:bodyPr>
            <a:noAutofit/>
          </a:bodyPr>
          <a:lstStyle/>
          <a:p>
            <a:pPr marL="87313" indent="0" algn="l"/>
            <a:r>
              <a:rPr lang="fr-FR" sz="1400" b="1" dirty="0">
                <a:sym typeface="Open Sans"/>
              </a:rPr>
              <a:t>&gt;</a:t>
            </a:r>
            <a:r>
              <a:rPr lang="fr-FR" sz="1400" dirty="0">
                <a:sym typeface="Open Sans"/>
              </a:rPr>
              <a:t> </a:t>
            </a:r>
            <a:r>
              <a:rPr lang="fr-FR" sz="1400" dirty="0"/>
              <a:t>Garantir le calme et l’apaisement dans les quartiers par la présence de médiateurs</a:t>
            </a:r>
          </a:p>
          <a:p>
            <a:pPr marL="87313" indent="0" algn="l"/>
            <a:r>
              <a:rPr lang="fr-FR" sz="1400" b="1" dirty="0"/>
              <a:t>&gt;</a:t>
            </a:r>
            <a:r>
              <a:rPr lang="fr-FR" sz="1400" dirty="0"/>
              <a:t> L’habitant, enfant ou parent, scolaire ou temps libre</a:t>
            </a:r>
          </a:p>
          <a:p>
            <a:pPr marL="87313" indent="0" algn="l">
              <a:spcAft>
                <a:spcPts val="600"/>
              </a:spcAft>
            </a:pPr>
            <a:r>
              <a:rPr lang="fr-FR" sz="1400" b="1" dirty="0"/>
              <a:t>&gt;</a:t>
            </a:r>
            <a:r>
              <a:rPr lang="fr-FR" sz="1400" dirty="0"/>
              <a:t> L’accès aux droits, aux services et à l’emploi dans les quartiers</a:t>
            </a:r>
            <a:endParaRPr lang="fr-FR" sz="1400" dirty="0">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31042"/>
            <a:ext cx="8520600" cy="560700"/>
          </a:xfrm>
          <a:prstGeom prst="rect">
            <a:avLst/>
          </a:prstGeom>
        </p:spPr>
        <p:txBody>
          <a:bodyPr spcFirstLastPara="1" wrap="square" lIns="91425" tIns="91425" rIns="91425" bIns="91425" anchor="b" anchorCtr="0">
            <a:noAutofit/>
          </a:bodyPr>
          <a:lstStyle/>
          <a:p>
            <a:pPr>
              <a:buSzPct val="32142"/>
            </a:pPr>
            <a:r>
              <a:rPr lang="fr-FR" sz="2880" b="1" i="1" dirty="0">
                <a:solidFill>
                  <a:srgbClr val="129AAA"/>
                </a:solidFill>
              </a:rPr>
              <a:t>Garantir le calme et l’apaisement dans les quartiers par la présence de médiateurs</a:t>
            </a:r>
          </a:p>
        </p:txBody>
      </p:sp>
      <p:sp>
        <p:nvSpPr>
          <p:cNvPr id="12" name="Google Shape;83;p15"/>
          <p:cNvSpPr txBox="1"/>
          <p:nvPr/>
        </p:nvSpPr>
        <p:spPr>
          <a:xfrm>
            <a:off x="311700" y="911512"/>
            <a:ext cx="4953983"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b="1" dirty="0">
                <a:latin typeface="Open Sans"/>
                <a:ea typeface="Open Sans"/>
                <a:cs typeface="Open Sans"/>
                <a:sym typeface="Open Sans"/>
              </a:rPr>
              <a:t>Quelle reconnaissance par les habitants des quartiers ?</a:t>
            </a:r>
            <a:endParaRPr b="1" dirty="0">
              <a:latin typeface="Open Sans"/>
              <a:ea typeface="Open Sans"/>
              <a:cs typeface="Open Sans"/>
              <a:sym typeface="Open Sans"/>
            </a:endParaRPr>
          </a:p>
        </p:txBody>
      </p:sp>
      <p:sp>
        <p:nvSpPr>
          <p:cNvPr id="99" name="Google Shape;125;p18"/>
          <p:cNvSpPr/>
          <p:nvPr/>
        </p:nvSpPr>
        <p:spPr>
          <a:xfrm>
            <a:off x="1484198" y="1276706"/>
            <a:ext cx="507900" cy="507900"/>
          </a:xfrm>
          <a:prstGeom prst="mathPlus">
            <a:avLst>
              <a:gd name="adj1" fmla="val 23520"/>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p18"/>
          <p:cNvSpPr/>
          <p:nvPr/>
        </p:nvSpPr>
        <p:spPr>
          <a:xfrm>
            <a:off x="7231797" y="1250306"/>
            <a:ext cx="560700" cy="560700"/>
          </a:xfrm>
          <a:prstGeom prst="mathMinus">
            <a:avLst>
              <a:gd name="adj1" fmla="val 23520"/>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à coins arrondis 7"/>
          <p:cNvSpPr/>
          <p:nvPr/>
        </p:nvSpPr>
        <p:spPr>
          <a:xfrm>
            <a:off x="3809972" y="1838456"/>
            <a:ext cx="1630350" cy="747410"/>
          </a:xfrm>
          <a:prstGeom prst="roundRect">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Être visible et connu des habitants</a:t>
            </a:r>
          </a:p>
        </p:txBody>
      </p:sp>
      <p:sp>
        <p:nvSpPr>
          <p:cNvPr id="101" name="Rectangle à coins arrondis 100"/>
          <p:cNvSpPr/>
          <p:nvPr/>
        </p:nvSpPr>
        <p:spPr>
          <a:xfrm>
            <a:off x="275896" y="1838456"/>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La posture professionnelle</a:t>
            </a:r>
          </a:p>
          <a:p>
            <a:r>
              <a:rPr lang="fr-FR" sz="1200" dirty="0">
                <a:solidFill>
                  <a:schemeClr val="tx1"/>
                </a:solidFill>
              </a:rPr>
              <a:t>La tenue professionnelle</a:t>
            </a:r>
          </a:p>
          <a:p>
            <a:r>
              <a:rPr lang="fr-FR" sz="1200" dirty="0">
                <a:solidFill>
                  <a:schemeClr val="tx1"/>
                </a:solidFill>
              </a:rPr>
              <a:t>Un véhicule de service</a:t>
            </a:r>
          </a:p>
          <a:p>
            <a:r>
              <a:rPr lang="fr-FR" sz="1200" dirty="0">
                <a:solidFill>
                  <a:schemeClr val="tx1"/>
                </a:solidFill>
              </a:rPr>
              <a:t>Un local dédié</a:t>
            </a:r>
          </a:p>
        </p:txBody>
      </p:sp>
      <p:sp>
        <p:nvSpPr>
          <p:cNvPr id="102" name="Rectangle à coins arrondis 101"/>
          <p:cNvSpPr/>
          <p:nvPr/>
        </p:nvSpPr>
        <p:spPr>
          <a:xfrm>
            <a:off x="6049895" y="1838456"/>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L’absence de moyen d’identification (tenue, véhicule, téléphone)</a:t>
            </a:r>
          </a:p>
          <a:p>
            <a:r>
              <a:rPr lang="fr-FR" sz="1200" dirty="0">
                <a:solidFill>
                  <a:schemeClr val="tx1"/>
                </a:solidFill>
              </a:rPr>
              <a:t>L’absence de local dédié</a:t>
            </a:r>
          </a:p>
        </p:txBody>
      </p:sp>
      <p:sp>
        <p:nvSpPr>
          <p:cNvPr id="103" name="Rectangle à coins arrondis 102"/>
          <p:cNvSpPr/>
          <p:nvPr/>
        </p:nvSpPr>
        <p:spPr>
          <a:xfrm>
            <a:off x="3809972" y="2779129"/>
            <a:ext cx="1630350" cy="980946"/>
          </a:xfrm>
          <a:prstGeom prst="roundRect">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Être en proximité</a:t>
            </a:r>
          </a:p>
        </p:txBody>
      </p:sp>
      <p:sp>
        <p:nvSpPr>
          <p:cNvPr id="104" name="Rectangle à coins arrondis 103"/>
          <p:cNvSpPr/>
          <p:nvPr/>
        </p:nvSpPr>
        <p:spPr>
          <a:xfrm>
            <a:off x="275896" y="2779129"/>
            <a:ext cx="2924504" cy="9809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Ligne téléphonique professionnelle</a:t>
            </a:r>
          </a:p>
          <a:p>
            <a:r>
              <a:rPr lang="fr-FR" sz="1200" dirty="0">
                <a:solidFill>
                  <a:schemeClr val="tx1"/>
                </a:solidFill>
              </a:rPr>
              <a:t>Médiateurs issus du quartier</a:t>
            </a:r>
          </a:p>
          <a:p>
            <a:r>
              <a:rPr lang="fr-FR" sz="1200" dirty="0">
                <a:solidFill>
                  <a:schemeClr val="tx1"/>
                </a:solidFill>
              </a:rPr>
              <a:t>Présence au quotidien</a:t>
            </a:r>
          </a:p>
          <a:p>
            <a:r>
              <a:rPr lang="fr-FR" sz="1200" dirty="0">
                <a:solidFill>
                  <a:schemeClr val="tx1"/>
                </a:solidFill>
              </a:rPr>
              <a:t>Local au cœur du quartier (centre social…)</a:t>
            </a:r>
          </a:p>
        </p:txBody>
      </p:sp>
      <p:sp>
        <p:nvSpPr>
          <p:cNvPr id="105" name="Rectangle à coins arrondis 104"/>
          <p:cNvSpPr/>
          <p:nvPr/>
        </p:nvSpPr>
        <p:spPr>
          <a:xfrm>
            <a:off x="6049895" y="2779129"/>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Le manque de mobilité</a:t>
            </a:r>
          </a:p>
          <a:p>
            <a:r>
              <a:rPr lang="fr-FR" sz="1200" dirty="0">
                <a:solidFill>
                  <a:schemeClr val="tx1"/>
                </a:solidFill>
              </a:rPr>
              <a:t>Le manque de confiance</a:t>
            </a:r>
          </a:p>
          <a:p>
            <a:r>
              <a:rPr lang="fr-FR" sz="1200" dirty="0">
                <a:solidFill>
                  <a:schemeClr val="tx1"/>
                </a:solidFill>
              </a:rPr>
              <a:t>L’absence de local dédié</a:t>
            </a:r>
          </a:p>
        </p:txBody>
      </p:sp>
      <p:sp>
        <p:nvSpPr>
          <p:cNvPr id="106" name="Rectangle à coins arrondis 105"/>
          <p:cNvSpPr/>
          <p:nvPr/>
        </p:nvSpPr>
        <p:spPr>
          <a:xfrm>
            <a:off x="3809972" y="3953338"/>
            <a:ext cx="1630350" cy="1107392"/>
          </a:xfrm>
          <a:prstGeom prst="roundRect">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Assurer la qualité des échanges au quotidien</a:t>
            </a:r>
          </a:p>
        </p:txBody>
      </p:sp>
      <p:sp>
        <p:nvSpPr>
          <p:cNvPr id="107" name="Rectangle à coins arrondis 106"/>
          <p:cNvSpPr/>
          <p:nvPr/>
        </p:nvSpPr>
        <p:spPr>
          <a:xfrm>
            <a:off x="275896" y="3953338"/>
            <a:ext cx="2924504" cy="1012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Participation aux réunions de vie du quartier (avec les centres sociaux…)</a:t>
            </a:r>
          </a:p>
          <a:p>
            <a:r>
              <a:rPr lang="fr-FR" sz="1200" dirty="0">
                <a:solidFill>
                  <a:schemeClr val="tx1"/>
                </a:solidFill>
              </a:rPr>
              <a:t>Liens interpersonnels</a:t>
            </a:r>
          </a:p>
          <a:p>
            <a:r>
              <a:rPr lang="fr-FR" sz="1200" dirty="0">
                <a:solidFill>
                  <a:schemeClr val="tx1"/>
                </a:solidFill>
              </a:rPr>
              <a:t>Les réponses concrètes apportées</a:t>
            </a:r>
          </a:p>
          <a:p>
            <a:r>
              <a:rPr lang="fr-FR" sz="1200" dirty="0">
                <a:solidFill>
                  <a:schemeClr val="tx1"/>
                </a:solidFill>
              </a:rPr>
              <a:t>Présentation du poste</a:t>
            </a:r>
          </a:p>
        </p:txBody>
      </p:sp>
      <p:sp>
        <p:nvSpPr>
          <p:cNvPr id="108" name="Rectangle à coins arrondis 107"/>
          <p:cNvSpPr/>
          <p:nvPr/>
        </p:nvSpPr>
        <p:spPr>
          <a:xfrm>
            <a:off x="6049895" y="3953337"/>
            <a:ext cx="2924504" cy="11073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Difficulté à échanger, entrer en relation</a:t>
            </a:r>
          </a:p>
          <a:p>
            <a:r>
              <a:rPr lang="fr-FR" sz="1200" dirty="0">
                <a:solidFill>
                  <a:schemeClr val="tx1"/>
                </a:solidFill>
              </a:rPr>
              <a:t>Incapacité à produire des réponses rapides</a:t>
            </a:r>
          </a:p>
          <a:p>
            <a:r>
              <a:rPr lang="fr-FR" sz="1200" dirty="0">
                <a:solidFill>
                  <a:schemeClr val="tx1"/>
                </a:solidFill>
              </a:rPr>
              <a:t>Méconnaissance des ressources locales, manque de soutiens</a:t>
            </a:r>
          </a:p>
          <a:p>
            <a:r>
              <a:rPr lang="fr-FR" sz="1200" dirty="0">
                <a:solidFill>
                  <a:schemeClr val="tx1"/>
                </a:solidFill>
              </a:rPr>
              <a:t>Formation</a:t>
            </a:r>
          </a:p>
        </p:txBody>
      </p:sp>
    </p:spTree>
    <p:extLst>
      <p:ext uri="{BB962C8B-B14F-4D97-AF65-F5344CB8AC3E}">
        <p14:creationId xmlns:p14="http://schemas.microsoft.com/office/powerpoint/2010/main" val="317761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31042"/>
            <a:ext cx="8520600" cy="560700"/>
          </a:xfrm>
          <a:prstGeom prst="rect">
            <a:avLst/>
          </a:prstGeom>
        </p:spPr>
        <p:txBody>
          <a:bodyPr spcFirstLastPara="1" wrap="square" lIns="91425" tIns="91425" rIns="91425" bIns="91425" anchor="b" anchorCtr="0">
            <a:noAutofit/>
          </a:bodyPr>
          <a:lstStyle/>
          <a:p>
            <a:pPr>
              <a:buSzPct val="32142"/>
            </a:pPr>
            <a:r>
              <a:rPr lang="fr-FR" sz="2880" b="1" i="1" dirty="0">
                <a:solidFill>
                  <a:srgbClr val="129AAA"/>
                </a:solidFill>
              </a:rPr>
              <a:t>Garantir le calme et l’apaisement dans les quartiers par la présence de médiateurs</a:t>
            </a:r>
          </a:p>
        </p:txBody>
      </p:sp>
      <p:sp>
        <p:nvSpPr>
          <p:cNvPr id="12" name="Google Shape;83;p15"/>
          <p:cNvSpPr txBox="1"/>
          <p:nvPr/>
        </p:nvSpPr>
        <p:spPr>
          <a:xfrm>
            <a:off x="311700" y="911512"/>
            <a:ext cx="4953983"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b="1" dirty="0">
                <a:latin typeface="Open Sans"/>
                <a:ea typeface="Open Sans"/>
                <a:cs typeface="Open Sans"/>
                <a:sym typeface="Open Sans"/>
              </a:rPr>
              <a:t>Quelle reconnaissance par les acteurs et partenaires ?</a:t>
            </a:r>
            <a:endParaRPr b="1" dirty="0">
              <a:latin typeface="Open Sans"/>
              <a:ea typeface="Open Sans"/>
              <a:cs typeface="Open Sans"/>
              <a:sym typeface="Open Sans"/>
            </a:endParaRPr>
          </a:p>
        </p:txBody>
      </p:sp>
      <p:sp>
        <p:nvSpPr>
          <p:cNvPr id="99" name="Google Shape;125;p18"/>
          <p:cNvSpPr/>
          <p:nvPr/>
        </p:nvSpPr>
        <p:spPr>
          <a:xfrm>
            <a:off x="1484198" y="1276706"/>
            <a:ext cx="507900" cy="507900"/>
          </a:xfrm>
          <a:prstGeom prst="mathPlus">
            <a:avLst>
              <a:gd name="adj1" fmla="val 23520"/>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p18"/>
          <p:cNvSpPr/>
          <p:nvPr/>
        </p:nvSpPr>
        <p:spPr>
          <a:xfrm>
            <a:off x="7231797" y="1250306"/>
            <a:ext cx="560700" cy="560700"/>
          </a:xfrm>
          <a:prstGeom prst="mathMinus">
            <a:avLst>
              <a:gd name="adj1" fmla="val 23520"/>
            </a:avLst>
          </a:prstGeom>
          <a:solidFill>
            <a:schemeClr val="bg1">
              <a:lumMod val="65000"/>
            </a:schemeClr>
          </a:solidFill>
          <a:ln w="9525" cap="flat" cmpd="sng">
            <a:solidFill>
              <a:schemeClr val="bg1">
                <a:lumMod val="6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à coins arrondis 7"/>
          <p:cNvSpPr/>
          <p:nvPr/>
        </p:nvSpPr>
        <p:spPr>
          <a:xfrm>
            <a:off x="3809972" y="1781503"/>
            <a:ext cx="1630350" cy="804363"/>
          </a:xfrm>
          <a:prstGeom prst="roundRect">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Prendre contact</a:t>
            </a:r>
          </a:p>
        </p:txBody>
      </p:sp>
      <p:sp>
        <p:nvSpPr>
          <p:cNvPr id="101" name="Rectangle à coins arrondis 100"/>
          <p:cNvSpPr/>
          <p:nvPr/>
        </p:nvSpPr>
        <p:spPr>
          <a:xfrm>
            <a:off x="275896" y="1838456"/>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Aller se présenter</a:t>
            </a:r>
          </a:p>
          <a:p>
            <a:r>
              <a:rPr lang="fr-FR" sz="1200" dirty="0">
                <a:solidFill>
                  <a:schemeClr val="tx1"/>
                </a:solidFill>
              </a:rPr>
              <a:t>Cartes de visite</a:t>
            </a:r>
          </a:p>
          <a:p>
            <a:r>
              <a:rPr lang="fr-FR" sz="1200" dirty="0">
                <a:solidFill>
                  <a:schemeClr val="tx1"/>
                </a:solidFill>
              </a:rPr>
              <a:t>Participer aux évènements du quartier</a:t>
            </a:r>
          </a:p>
          <a:p>
            <a:r>
              <a:rPr lang="fr-FR" sz="1200" dirty="0">
                <a:solidFill>
                  <a:schemeClr val="tx1"/>
                </a:solidFill>
              </a:rPr>
              <a:t>Lien avec la mairie et son appui</a:t>
            </a:r>
          </a:p>
          <a:p>
            <a:endParaRPr lang="fr-FR" sz="1200" dirty="0">
              <a:solidFill>
                <a:schemeClr val="tx1"/>
              </a:solidFill>
            </a:endParaRPr>
          </a:p>
        </p:txBody>
      </p:sp>
      <p:sp>
        <p:nvSpPr>
          <p:cNvPr id="102" name="Rectangle à coins arrondis 101"/>
          <p:cNvSpPr/>
          <p:nvPr/>
        </p:nvSpPr>
        <p:spPr>
          <a:xfrm>
            <a:off x="6049895" y="1838456"/>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Reconnaissance des services municipaux pas toujours acquise</a:t>
            </a:r>
          </a:p>
          <a:p>
            <a:r>
              <a:rPr lang="fr-FR" sz="1200" dirty="0">
                <a:solidFill>
                  <a:schemeClr val="tx1"/>
                </a:solidFill>
              </a:rPr>
              <a:t>Connaissance des partenaires (trop nombreux, ou parfois absents)</a:t>
            </a:r>
          </a:p>
        </p:txBody>
      </p:sp>
      <p:sp>
        <p:nvSpPr>
          <p:cNvPr id="103" name="Rectangle à coins arrondis 102"/>
          <p:cNvSpPr/>
          <p:nvPr/>
        </p:nvSpPr>
        <p:spPr>
          <a:xfrm>
            <a:off x="3809972" y="2779129"/>
            <a:ext cx="1630350" cy="747410"/>
          </a:xfrm>
          <a:prstGeom prst="roundRect">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Démontrer la qualité du lien aux habitants</a:t>
            </a:r>
          </a:p>
        </p:txBody>
      </p:sp>
      <p:sp>
        <p:nvSpPr>
          <p:cNvPr id="104" name="Rectangle à coins arrondis 103"/>
          <p:cNvSpPr/>
          <p:nvPr/>
        </p:nvSpPr>
        <p:spPr>
          <a:xfrm>
            <a:off x="275896" y="2779129"/>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Apaisement de conflits</a:t>
            </a:r>
          </a:p>
          <a:p>
            <a:r>
              <a:rPr lang="fr-FR" sz="1200" dirty="0">
                <a:solidFill>
                  <a:schemeClr val="tx1"/>
                </a:solidFill>
              </a:rPr>
              <a:t>Mener des projets communs (avec les partenaires et habitants)</a:t>
            </a:r>
          </a:p>
        </p:txBody>
      </p:sp>
      <p:sp>
        <p:nvSpPr>
          <p:cNvPr id="105" name="Rectangle à coins arrondis 104"/>
          <p:cNvSpPr/>
          <p:nvPr/>
        </p:nvSpPr>
        <p:spPr>
          <a:xfrm>
            <a:off x="6049895" y="2779129"/>
            <a:ext cx="2924504" cy="7474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Isolement dans certaines missions</a:t>
            </a:r>
          </a:p>
        </p:txBody>
      </p:sp>
      <p:sp>
        <p:nvSpPr>
          <p:cNvPr id="106" name="Rectangle à coins arrondis 105"/>
          <p:cNvSpPr/>
          <p:nvPr/>
        </p:nvSpPr>
        <p:spPr>
          <a:xfrm>
            <a:off x="3756825" y="3719802"/>
            <a:ext cx="1630350" cy="1246336"/>
          </a:xfrm>
          <a:prstGeom prst="roundRect">
            <a:avLst/>
          </a:prstGeom>
          <a:noFill/>
          <a:ln>
            <a:solidFill>
              <a:srgbClr val="FF94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Organiser et entretenir l’échange</a:t>
            </a:r>
          </a:p>
        </p:txBody>
      </p:sp>
      <p:sp>
        <p:nvSpPr>
          <p:cNvPr id="107" name="Rectangle à coins arrondis 106"/>
          <p:cNvSpPr/>
          <p:nvPr/>
        </p:nvSpPr>
        <p:spPr>
          <a:xfrm>
            <a:off x="275896" y="3719802"/>
            <a:ext cx="2924504" cy="1246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Fiches de suivi</a:t>
            </a:r>
          </a:p>
          <a:p>
            <a:r>
              <a:rPr lang="fr-FR" sz="1200" dirty="0">
                <a:solidFill>
                  <a:schemeClr val="tx1"/>
                </a:solidFill>
              </a:rPr>
              <a:t>Echanges autour de situations spécifiques</a:t>
            </a:r>
          </a:p>
          <a:p>
            <a:r>
              <a:rPr lang="fr-FR" sz="1200" dirty="0">
                <a:solidFill>
                  <a:schemeClr val="tx1"/>
                </a:solidFill>
              </a:rPr>
              <a:t>Réunions mensuelles</a:t>
            </a:r>
          </a:p>
          <a:p>
            <a:r>
              <a:rPr lang="fr-FR" sz="1200" dirty="0">
                <a:solidFill>
                  <a:schemeClr val="tx1"/>
                </a:solidFill>
              </a:rPr>
              <a:t>Mener des chantiers avec les bailleurs et associations</a:t>
            </a:r>
          </a:p>
        </p:txBody>
      </p:sp>
      <p:sp>
        <p:nvSpPr>
          <p:cNvPr id="108" name="Rectangle à coins arrondis 107"/>
          <p:cNvSpPr/>
          <p:nvPr/>
        </p:nvSpPr>
        <p:spPr>
          <a:xfrm>
            <a:off x="6049895" y="3719803"/>
            <a:ext cx="2924504" cy="1340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Manque de communication</a:t>
            </a:r>
          </a:p>
          <a:p>
            <a:r>
              <a:rPr lang="fr-FR" sz="1200" dirty="0">
                <a:solidFill>
                  <a:schemeClr val="tx1"/>
                </a:solidFill>
              </a:rPr>
              <a:t>Absence de retours</a:t>
            </a:r>
          </a:p>
          <a:p>
            <a:r>
              <a:rPr lang="fr-FR" sz="1200" dirty="0">
                <a:solidFill>
                  <a:schemeClr val="tx1"/>
                </a:solidFill>
              </a:rPr>
              <a:t>Secret professionnel qui limite les échanges, crée de la distance</a:t>
            </a:r>
          </a:p>
          <a:p>
            <a:r>
              <a:rPr lang="fr-FR" sz="1200" dirty="0">
                <a:solidFill>
                  <a:schemeClr val="tx1"/>
                </a:solidFill>
              </a:rPr>
              <a:t>Manque d’outils adaptés</a:t>
            </a:r>
          </a:p>
        </p:txBody>
      </p:sp>
    </p:spTree>
    <p:extLst>
      <p:ext uri="{BB962C8B-B14F-4D97-AF65-F5344CB8AC3E}">
        <p14:creationId xmlns:p14="http://schemas.microsoft.com/office/powerpoint/2010/main" val="398832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body" idx="1"/>
          </p:nvPr>
        </p:nvSpPr>
        <p:spPr>
          <a:xfrm>
            <a:off x="311700" y="2611495"/>
            <a:ext cx="1025100" cy="612600"/>
          </a:xfrm>
          <a:prstGeom prst="rect">
            <a:avLst/>
          </a:prstGeom>
          <a:ln w="28575" cap="flat" cmpd="sng">
            <a:solidFill>
              <a:srgbClr val="0094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3000" b="1" dirty="0">
                <a:solidFill>
                  <a:srgbClr val="0094A4"/>
                </a:solidFill>
              </a:rPr>
              <a:t>Défis</a:t>
            </a:r>
            <a:endParaRPr sz="3000" b="1" dirty="0">
              <a:solidFill>
                <a:srgbClr val="0094A4"/>
              </a:solidFill>
            </a:endParaRPr>
          </a:p>
        </p:txBody>
      </p:sp>
      <p:sp>
        <p:nvSpPr>
          <p:cNvPr id="243" name="Google Shape;243;p24"/>
          <p:cNvSpPr/>
          <p:nvPr/>
        </p:nvSpPr>
        <p:spPr>
          <a:xfrm>
            <a:off x="3481923" y="906581"/>
            <a:ext cx="4890825" cy="509100"/>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 sz="1200" dirty="0">
                <a:latin typeface="Open Sans"/>
                <a:ea typeface="Open Sans"/>
                <a:cs typeface="Open Sans"/>
              </a:rPr>
              <a:t>Systématiser les retours (bilan) et améliorer la communication</a:t>
            </a:r>
            <a:endParaRPr sz="1200" dirty="0">
              <a:latin typeface="Open Sans"/>
              <a:ea typeface="Open Sans"/>
              <a:cs typeface="Open Sans"/>
            </a:endParaRPr>
          </a:p>
        </p:txBody>
      </p:sp>
      <p:sp>
        <p:nvSpPr>
          <p:cNvPr id="244" name="Google Shape;244;p24"/>
          <p:cNvSpPr/>
          <p:nvPr/>
        </p:nvSpPr>
        <p:spPr>
          <a:xfrm>
            <a:off x="3481925" y="4389446"/>
            <a:ext cx="4890825" cy="658725"/>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algn="ctr"/>
            <a:r>
              <a:rPr lang="fr" sz="1200" dirty="0">
                <a:latin typeface="Open Sans"/>
                <a:ea typeface="Open Sans"/>
                <a:cs typeface="Open Sans"/>
              </a:rPr>
              <a:t>Systématiser le recours aux partenaires et le travail en équipe</a:t>
            </a:r>
            <a:endParaRPr sz="1200" dirty="0">
              <a:latin typeface="Open Sans"/>
              <a:ea typeface="Open Sans"/>
              <a:cs typeface="Open Sans"/>
            </a:endParaRPr>
          </a:p>
        </p:txBody>
      </p:sp>
      <p:sp>
        <p:nvSpPr>
          <p:cNvPr id="245" name="Google Shape;245;p24"/>
          <p:cNvSpPr/>
          <p:nvPr/>
        </p:nvSpPr>
        <p:spPr>
          <a:xfrm>
            <a:off x="3481925" y="3017846"/>
            <a:ext cx="4890825" cy="509100"/>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algn="ctr"/>
            <a:r>
              <a:rPr lang="fr" sz="1200" dirty="0">
                <a:latin typeface="Open Sans"/>
                <a:ea typeface="Open Sans"/>
                <a:cs typeface="Open Sans"/>
              </a:rPr>
              <a:t>Améliorer la connaissance qu’ont les médiateurs de leurs ressources</a:t>
            </a:r>
            <a:endParaRPr sz="1200" dirty="0">
              <a:latin typeface="Open Sans"/>
              <a:ea typeface="Open Sans"/>
              <a:cs typeface="Open Sans"/>
            </a:endParaRPr>
          </a:p>
        </p:txBody>
      </p:sp>
      <p:sp>
        <p:nvSpPr>
          <p:cNvPr id="246" name="Google Shape;246;p24"/>
          <p:cNvSpPr/>
          <p:nvPr/>
        </p:nvSpPr>
        <p:spPr>
          <a:xfrm>
            <a:off x="3481923" y="1594796"/>
            <a:ext cx="4890825" cy="560700"/>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algn="ctr"/>
            <a:r>
              <a:rPr lang="fr" sz="1200" dirty="0">
                <a:latin typeface="Open Sans"/>
                <a:ea typeface="Open Sans"/>
                <a:cs typeface="Open Sans"/>
              </a:rPr>
              <a:t>Mieux expliciter les missions des médiateurs et leur permettre davantage de formations qualifiantes</a:t>
            </a:r>
            <a:endParaRPr sz="1200" dirty="0">
              <a:latin typeface="Open Sans"/>
              <a:ea typeface="Open Sans"/>
              <a:cs typeface="Open Sans"/>
            </a:endParaRPr>
          </a:p>
        </p:txBody>
      </p:sp>
      <p:sp>
        <p:nvSpPr>
          <p:cNvPr id="247" name="Google Shape;247;p24"/>
          <p:cNvSpPr/>
          <p:nvPr/>
        </p:nvSpPr>
        <p:spPr>
          <a:xfrm>
            <a:off x="3481927" y="3703646"/>
            <a:ext cx="4890825" cy="509100"/>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fr" sz="1200" dirty="0">
                <a:latin typeface="Open Sans"/>
                <a:ea typeface="Open Sans"/>
                <a:cs typeface="Open Sans"/>
              </a:rPr>
              <a:t>Garantir des moyens matériels et des outils de travail aux médiateurs</a:t>
            </a:r>
            <a:endParaRPr sz="1200" dirty="0">
              <a:latin typeface="Open Sans"/>
              <a:ea typeface="Open Sans"/>
              <a:cs typeface="Open Sans"/>
            </a:endParaRPr>
          </a:p>
        </p:txBody>
      </p:sp>
      <p:sp>
        <p:nvSpPr>
          <p:cNvPr id="248" name="Google Shape;248;p24"/>
          <p:cNvSpPr/>
          <p:nvPr/>
        </p:nvSpPr>
        <p:spPr>
          <a:xfrm>
            <a:off x="3481924" y="2332146"/>
            <a:ext cx="4890825" cy="509100"/>
          </a:xfrm>
          <a:prstGeom prst="flowChartProcess">
            <a:avLst/>
          </a:prstGeom>
          <a:noFill/>
          <a:ln w="19050" cap="flat" cmpd="sng">
            <a:solidFill>
              <a:srgbClr val="FF942B"/>
            </a:solidFill>
            <a:prstDash val="solid"/>
            <a:round/>
            <a:headEnd type="none" w="sm" len="sm"/>
            <a:tailEnd type="none" w="sm" len="sm"/>
          </a:ln>
        </p:spPr>
        <p:txBody>
          <a:bodyPr spcFirstLastPara="1" wrap="square" lIns="91425" tIns="91425" rIns="91425" bIns="91425" anchor="ctr" anchorCtr="0">
            <a:noAutofit/>
          </a:bodyPr>
          <a:lstStyle/>
          <a:p>
            <a:pPr marL="0" lvl="0" indent="0" algn="ctr">
              <a:buFont typeface="Arial"/>
              <a:buNone/>
            </a:pPr>
            <a:r>
              <a:rPr lang="fr" sz="1200" dirty="0">
                <a:latin typeface="Open Sans"/>
                <a:ea typeface="Open Sans"/>
                <a:cs typeface="Open Sans"/>
              </a:rPr>
              <a:t>Assurer la reconnaissance du travail des médiateurs auprès des partenaires</a:t>
            </a:r>
            <a:endParaRPr sz="1200" dirty="0">
              <a:latin typeface="Open Sans"/>
              <a:ea typeface="Open Sans"/>
              <a:cs typeface="Open Sans"/>
            </a:endParaRPr>
          </a:p>
        </p:txBody>
      </p:sp>
      <p:cxnSp>
        <p:nvCxnSpPr>
          <p:cNvPr id="249" name="Google Shape;249;p24"/>
          <p:cNvCxnSpPr>
            <a:stCxn id="242" idx="3"/>
            <a:endCxn id="243" idx="1"/>
          </p:cNvCxnSpPr>
          <p:nvPr/>
        </p:nvCxnSpPr>
        <p:spPr>
          <a:xfrm flipV="1">
            <a:off x="1336800" y="1161131"/>
            <a:ext cx="2145123" cy="1756664"/>
          </a:xfrm>
          <a:prstGeom prst="straightConnector1">
            <a:avLst/>
          </a:prstGeom>
          <a:noFill/>
          <a:ln w="19050" cap="flat" cmpd="sng">
            <a:solidFill>
              <a:schemeClr val="bg1">
                <a:lumMod val="65000"/>
              </a:schemeClr>
            </a:solidFill>
            <a:prstDash val="solid"/>
            <a:round/>
            <a:headEnd type="none" w="med" len="med"/>
            <a:tailEnd type="triangle" w="med" len="med"/>
          </a:ln>
        </p:spPr>
      </p:cxnSp>
      <p:cxnSp>
        <p:nvCxnSpPr>
          <p:cNvPr id="250" name="Google Shape;250;p24"/>
          <p:cNvCxnSpPr>
            <a:stCxn id="242" idx="3"/>
            <a:endCxn id="246" idx="1"/>
          </p:cNvCxnSpPr>
          <p:nvPr/>
        </p:nvCxnSpPr>
        <p:spPr>
          <a:xfrm flipV="1">
            <a:off x="1336800" y="1875146"/>
            <a:ext cx="2145123" cy="1042649"/>
          </a:xfrm>
          <a:prstGeom prst="straightConnector1">
            <a:avLst/>
          </a:prstGeom>
          <a:noFill/>
          <a:ln w="19050" cap="flat" cmpd="sng">
            <a:solidFill>
              <a:schemeClr val="bg1">
                <a:lumMod val="65000"/>
              </a:schemeClr>
            </a:solidFill>
            <a:prstDash val="solid"/>
            <a:round/>
            <a:headEnd type="none" w="med" len="med"/>
            <a:tailEnd type="triangle" w="med" len="med"/>
          </a:ln>
        </p:spPr>
      </p:cxnSp>
      <p:cxnSp>
        <p:nvCxnSpPr>
          <p:cNvPr id="251" name="Google Shape;251;p24"/>
          <p:cNvCxnSpPr>
            <a:stCxn id="242" idx="3"/>
            <a:endCxn id="248" idx="1"/>
          </p:cNvCxnSpPr>
          <p:nvPr/>
        </p:nvCxnSpPr>
        <p:spPr>
          <a:xfrm flipV="1">
            <a:off x="1336800" y="2586696"/>
            <a:ext cx="2145124" cy="331099"/>
          </a:xfrm>
          <a:prstGeom prst="straightConnector1">
            <a:avLst/>
          </a:prstGeom>
          <a:noFill/>
          <a:ln w="19050" cap="flat" cmpd="sng">
            <a:solidFill>
              <a:schemeClr val="bg1">
                <a:lumMod val="65000"/>
              </a:schemeClr>
            </a:solidFill>
            <a:prstDash val="solid"/>
            <a:round/>
            <a:headEnd type="none" w="med" len="med"/>
            <a:tailEnd type="triangle" w="med" len="med"/>
          </a:ln>
        </p:spPr>
      </p:cxnSp>
      <p:cxnSp>
        <p:nvCxnSpPr>
          <p:cNvPr id="252" name="Google Shape;252;p24"/>
          <p:cNvCxnSpPr>
            <a:stCxn id="242" idx="3"/>
            <a:endCxn id="245" idx="1"/>
          </p:cNvCxnSpPr>
          <p:nvPr/>
        </p:nvCxnSpPr>
        <p:spPr>
          <a:xfrm>
            <a:off x="1336800" y="2917795"/>
            <a:ext cx="2145125" cy="354601"/>
          </a:xfrm>
          <a:prstGeom prst="straightConnector1">
            <a:avLst/>
          </a:prstGeom>
          <a:noFill/>
          <a:ln w="19050" cap="flat" cmpd="sng">
            <a:solidFill>
              <a:schemeClr val="bg1">
                <a:lumMod val="65000"/>
              </a:schemeClr>
            </a:solidFill>
            <a:prstDash val="solid"/>
            <a:round/>
            <a:headEnd type="none" w="med" len="med"/>
            <a:tailEnd type="triangle" w="med" len="med"/>
          </a:ln>
        </p:spPr>
      </p:cxnSp>
      <p:cxnSp>
        <p:nvCxnSpPr>
          <p:cNvPr id="253" name="Google Shape;253;p24"/>
          <p:cNvCxnSpPr>
            <a:stCxn id="242" idx="3"/>
            <a:endCxn id="247" idx="1"/>
          </p:cNvCxnSpPr>
          <p:nvPr/>
        </p:nvCxnSpPr>
        <p:spPr>
          <a:xfrm>
            <a:off x="1336800" y="2917795"/>
            <a:ext cx="2145127" cy="1040401"/>
          </a:xfrm>
          <a:prstGeom prst="straightConnector1">
            <a:avLst/>
          </a:prstGeom>
          <a:noFill/>
          <a:ln w="19050" cap="flat" cmpd="sng">
            <a:solidFill>
              <a:schemeClr val="bg1">
                <a:lumMod val="65000"/>
              </a:schemeClr>
            </a:solidFill>
            <a:prstDash val="solid"/>
            <a:round/>
            <a:headEnd type="none" w="med" len="med"/>
            <a:tailEnd type="triangle" w="med" len="med"/>
          </a:ln>
        </p:spPr>
      </p:cxnSp>
      <p:cxnSp>
        <p:nvCxnSpPr>
          <p:cNvPr id="254" name="Google Shape;254;p24"/>
          <p:cNvCxnSpPr>
            <a:stCxn id="242" idx="3"/>
            <a:endCxn id="244" idx="1"/>
          </p:cNvCxnSpPr>
          <p:nvPr/>
        </p:nvCxnSpPr>
        <p:spPr>
          <a:xfrm>
            <a:off x="1336800" y="2917795"/>
            <a:ext cx="2145125" cy="1801014"/>
          </a:xfrm>
          <a:prstGeom prst="straightConnector1">
            <a:avLst/>
          </a:prstGeom>
          <a:noFill/>
          <a:ln w="19050" cap="flat" cmpd="sng">
            <a:solidFill>
              <a:schemeClr val="bg1">
                <a:lumMod val="65000"/>
              </a:schemeClr>
            </a:solidFill>
            <a:prstDash val="solid"/>
            <a:round/>
            <a:headEnd type="none" w="med" len="med"/>
            <a:tailEnd type="triangle" w="med" len="med"/>
          </a:ln>
        </p:spPr>
      </p:cxnSp>
      <p:sp>
        <p:nvSpPr>
          <p:cNvPr id="15" name="Google Shape;82;p15"/>
          <p:cNvSpPr txBox="1">
            <a:spLocks/>
          </p:cNvSpPr>
          <p:nvPr/>
        </p:nvSpPr>
        <p:spPr>
          <a:xfrm>
            <a:off x="311700" y="2250"/>
            <a:ext cx="8520600" cy="98949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ct val="32142"/>
            </a:pPr>
            <a:r>
              <a:rPr lang="fr-FR" sz="2880" b="1" i="1" dirty="0">
                <a:solidFill>
                  <a:srgbClr val="129AAA"/>
                </a:solidFill>
                <a:latin typeface="Economica"/>
                <a:ea typeface="Economica"/>
                <a:cs typeface="Economica"/>
                <a:sym typeface="Economica"/>
              </a:rPr>
              <a:t>Garantir le calme et l’apaisement dans les quartiers par la présence de médiateurs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13254"/>
            <a:ext cx="8520600" cy="560700"/>
          </a:xfrm>
          <a:prstGeom prst="rect">
            <a:avLst/>
          </a:prstGeom>
        </p:spPr>
        <p:txBody>
          <a:bodyPr spcFirstLastPara="1" wrap="square" lIns="91425" tIns="91425" rIns="91425" bIns="91425" anchor="b" anchorCtr="0">
            <a:noAutofit/>
          </a:bodyPr>
          <a:lstStyle/>
          <a:p>
            <a:pPr>
              <a:buSzPct val="32142"/>
            </a:pPr>
            <a:r>
              <a:rPr lang="fr-FR" sz="2880" b="1" i="1" dirty="0">
                <a:solidFill>
                  <a:srgbClr val="FF942B"/>
                </a:solidFill>
              </a:rPr>
              <a:t>L’habitant, enfant ou parent, temps scolaire ou temps libre</a:t>
            </a:r>
          </a:p>
        </p:txBody>
      </p:sp>
      <p:sp>
        <p:nvSpPr>
          <p:cNvPr id="12" name="Google Shape;83;p15"/>
          <p:cNvSpPr txBox="1"/>
          <p:nvPr/>
        </p:nvSpPr>
        <p:spPr>
          <a:xfrm>
            <a:off x="311700" y="911512"/>
            <a:ext cx="4953983"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fr" b="1" dirty="0">
                <a:latin typeface="Open Sans"/>
                <a:ea typeface="Open Sans"/>
                <a:cs typeface="Open Sans"/>
                <a:sym typeface="Open Sans"/>
              </a:rPr>
              <a:t>Quelle reconnaissance par les habitants des quartiers ?</a:t>
            </a:r>
            <a:endParaRPr b="1" dirty="0">
              <a:latin typeface="Open Sans"/>
              <a:ea typeface="Open Sans"/>
              <a:cs typeface="Open Sans"/>
              <a:sym typeface="Open Sans"/>
            </a:endParaRPr>
          </a:p>
        </p:txBody>
      </p:sp>
      <p:sp>
        <p:nvSpPr>
          <p:cNvPr id="99" name="Google Shape;125;p18"/>
          <p:cNvSpPr/>
          <p:nvPr/>
        </p:nvSpPr>
        <p:spPr>
          <a:xfrm>
            <a:off x="1484198" y="1276706"/>
            <a:ext cx="507900" cy="507900"/>
          </a:xfrm>
          <a:prstGeom prst="mathPlus">
            <a:avLst>
              <a:gd name="adj1" fmla="val 23520"/>
            </a:avLst>
          </a:prstGeom>
          <a:solidFill>
            <a:srgbClr val="129AAA"/>
          </a:solidFill>
          <a:ln w="9525"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p18"/>
          <p:cNvSpPr/>
          <p:nvPr/>
        </p:nvSpPr>
        <p:spPr>
          <a:xfrm>
            <a:off x="7231797" y="1250306"/>
            <a:ext cx="560700" cy="560700"/>
          </a:xfrm>
          <a:prstGeom prst="mathMinus">
            <a:avLst>
              <a:gd name="adj1" fmla="val 23520"/>
            </a:avLst>
          </a:prstGeom>
          <a:solidFill>
            <a:srgbClr val="129AAA"/>
          </a:solidFill>
          <a:ln w="9525" cap="flat" cmpd="sng">
            <a:solidFill>
              <a:srgbClr val="129A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à coins arrondis 7"/>
          <p:cNvSpPr/>
          <p:nvPr/>
        </p:nvSpPr>
        <p:spPr>
          <a:xfrm>
            <a:off x="3809972" y="1756816"/>
            <a:ext cx="1630350" cy="1361944"/>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Être visible et connu des habitants</a:t>
            </a:r>
          </a:p>
        </p:txBody>
      </p:sp>
      <p:sp>
        <p:nvSpPr>
          <p:cNvPr id="103" name="Rectangle à coins arrondis 102"/>
          <p:cNvSpPr/>
          <p:nvPr/>
        </p:nvSpPr>
        <p:spPr>
          <a:xfrm>
            <a:off x="3809972" y="3181439"/>
            <a:ext cx="1630350" cy="930062"/>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Open Sans"/>
                <a:ea typeface="Open Sans"/>
                <a:cs typeface="Open Sans"/>
              </a:rPr>
              <a:t>Être en proximité</a:t>
            </a:r>
          </a:p>
        </p:txBody>
      </p:sp>
      <p:sp>
        <p:nvSpPr>
          <p:cNvPr id="15" name="Rectangle à coins arrondis 14"/>
          <p:cNvSpPr/>
          <p:nvPr/>
        </p:nvSpPr>
        <p:spPr>
          <a:xfrm>
            <a:off x="6049895" y="3181439"/>
            <a:ext cx="2924504" cy="930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L’absence de local ou espace dédié pour pérenniser les actions</a:t>
            </a:r>
          </a:p>
        </p:txBody>
      </p:sp>
      <p:sp>
        <p:nvSpPr>
          <p:cNvPr id="16" name="Rectangle à coins arrondis 15"/>
          <p:cNvSpPr/>
          <p:nvPr/>
        </p:nvSpPr>
        <p:spPr>
          <a:xfrm>
            <a:off x="6049895" y="1756816"/>
            <a:ext cx="2924504" cy="1361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200" dirty="0">
                <a:solidFill>
                  <a:schemeClr val="tx1"/>
                </a:solidFill>
              </a:rPr>
              <a:t>Des difficultés de mobilisation</a:t>
            </a:r>
          </a:p>
          <a:p>
            <a:pPr fontAlgn="base"/>
            <a:r>
              <a:rPr lang="fr-FR" sz="1200" dirty="0">
                <a:solidFill>
                  <a:schemeClr val="tx1"/>
                </a:solidFill>
              </a:rPr>
              <a:t>Des difficultés à élargir les publics notamment les publics hors-radars</a:t>
            </a:r>
          </a:p>
          <a:p>
            <a:pPr fontAlgn="base"/>
            <a:r>
              <a:rPr lang="fr-FR" sz="1200" dirty="0">
                <a:solidFill>
                  <a:schemeClr val="tx1"/>
                </a:solidFill>
              </a:rPr>
              <a:t>Un manque régulier de communication.</a:t>
            </a:r>
          </a:p>
          <a:p>
            <a:pPr fontAlgn="base"/>
            <a:r>
              <a:rPr lang="fr-FR" sz="1200" dirty="0">
                <a:solidFill>
                  <a:schemeClr val="tx1"/>
                </a:solidFill>
              </a:rPr>
              <a:t>Des difficultés spécifiques à mobiliser au sujet de la parentalité</a:t>
            </a:r>
          </a:p>
        </p:txBody>
      </p:sp>
      <p:sp>
        <p:nvSpPr>
          <p:cNvPr id="17" name="Rectangle à coins arrondis 16"/>
          <p:cNvSpPr/>
          <p:nvPr/>
        </p:nvSpPr>
        <p:spPr>
          <a:xfrm>
            <a:off x="275896" y="1756815"/>
            <a:ext cx="2924504" cy="13619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200" dirty="0">
                <a:solidFill>
                  <a:schemeClr val="tx1"/>
                </a:solidFill>
              </a:rPr>
              <a:t>Des relations de confiance avec les habitants.</a:t>
            </a:r>
          </a:p>
          <a:p>
            <a:pPr fontAlgn="base"/>
            <a:r>
              <a:rPr lang="fr-FR" sz="1200" dirty="0">
                <a:solidFill>
                  <a:schemeClr val="tx1"/>
                </a:solidFill>
              </a:rPr>
              <a:t>Être au cœur du quartier est facilitant pour l’implication des publics : une reconnaissance comme « structures ressources »</a:t>
            </a:r>
          </a:p>
        </p:txBody>
      </p:sp>
      <p:sp>
        <p:nvSpPr>
          <p:cNvPr id="18" name="Rectangle à coins arrondis 17"/>
          <p:cNvSpPr/>
          <p:nvPr/>
        </p:nvSpPr>
        <p:spPr>
          <a:xfrm>
            <a:off x="275896" y="3181439"/>
            <a:ext cx="2924504" cy="930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200" dirty="0">
                <a:solidFill>
                  <a:schemeClr val="tx1"/>
                </a:solidFill>
              </a:rPr>
              <a:t>Les actions de proximité : porte à porte, bouche à oreille, aller-vers, café des parents</a:t>
            </a:r>
          </a:p>
        </p:txBody>
      </p:sp>
      <p:sp>
        <p:nvSpPr>
          <p:cNvPr id="2" name="Rectangle 1"/>
          <p:cNvSpPr/>
          <p:nvPr/>
        </p:nvSpPr>
        <p:spPr>
          <a:xfrm>
            <a:off x="0" y="4174181"/>
            <a:ext cx="9144000" cy="969320"/>
          </a:xfrm>
          <a:prstGeom prst="rect">
            <a:avLst/>
          </a:prstGeom>
          <a:solidFill>
            <a:srgbClr val="129AAA"/>
          </a:solidFill>
          <a:ln>
            <a:solidFill>
              <a:srgbClr val="129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FF942B"/>
                </a:solidFill>
              </a:rPr>
              <a:t>Une capacité à identifier/ prioriser les problématiques du territoire :</a:t>
            </a:r>
          </a:p>
          <a:p>
            <a:r>
              <a:rPr lang="fr-FR" sz="1200" dirty="0"/>
              <a:t>&gt; Un manque de compréhension des organisations exprimés par les habitant</a:t>
            </a:r>
          </a:p>
          <a:p>
            <a:r>
              <a:rPr lang="fr-FR" sz="1200" dirty="0"/>
              <a:t>&gt; Des familles en difficulté au regard de la dématérialisation (numérique)</a:t>
            </a:r>
          </a:p>
          <a:p>
            <a:r>
              <a:rPr lang="fr-FR" sz="1200" dirty="0"/>
              <a:t>&gt; La maîtrise de la langue reste une difficulté majeure pour les publics non-francophones</a:t>
            </a:r>
          </a:p>
          <a:p>
            <a:r>
              <a:rPr lang="fr-FR" sz="1200" dirty="0"/>
              <a:t>&gt; Des tendances à l’</a:t>
            </a:r>
            <a:r>
              <a:rPr lang="fr-FR" sz="1200" dirty="0" err="1"/>
              <a:t>entre-soi</a:t>
            </a:r>
            <a:r>
              <a:rPr lang="fr-FR" sz="1200" dirty="0"/>
              <a:t> communautaire mais une volonté d’ouvrir les lieux plus largement</a:t>
            </a:r>
          </a:p>
        </p:txBody>
      </p:sp>
    </p:spTree>
    <p:extLst>
      <p:ext uri="{BB962C8B-B14F-4D97-AF65-F5344CB8AC3E}">
        <p14:creationId xmlns:p14="http://schemas.microsoft.com/office/powerpoint/2010/main" val="2501509216"/>
      </p:ext>
    </p:extLst>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1770</Words>
  <Application>Microsoft Office PowerPoint</Application>
  <PresentationFormat>Affichage à l'écran (16:9)</PresentationFormat>
  <Paragraphs>217</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Economica</vt:lpstr>
      <vt:lpstr>Arial</vt:lpstr>
      <vt:lpstr>Open Sans</vt:lpstr>
      <vt:lpstr>Luxe</vt:lpstr>
      <vt:lpstr>Journée départementale des adultes-relais des Yvelines - synthèse -</vt:lpstr>
      <vt:lpstr>Programme de la journée</vt:lpstr>
      <vt:lpstr>Une journée appréciée !</vt:lpstr>
      <vt:lpstr>Retour en image</vt:lpstr>
      <vt:lpstr>Synthèse des ateliers thématiques</vt:lpstr>
      <vt:lpstr>Garantir le calme et l’apaisement dans les quartiers par la présence de médiateurs</vt:lpstr>
      <vt:lpstr>Garantir le calme et l’apaisement dans les quartiers par la présence de médiateurs</vt:lpstr>
      <vt:lpstr>Présentation PowerPoint</vt:lpstr>
      <vt:lpstr>L’habitant, enfant ou parent, temps scolaire ou temps libre</vt:lpstr>
      <vt:lpstr>Présentation PowerPoint</vt:lpstr>
      <vt:lpstr>Présentation PowerPoint</vt:lpstr>
      <vt:lpstr>L’accès aux droits, aux services et à l’emploi dans les quartiers </vt:lpstr>
      <vt:lpstr>L’accès aux droits, aux services et à l’emploi dans les quartiers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départementale des adultes-relais des Yvelines</dc:title>
  <dc:creator>Guillaume</dc:creator>
  <cp:lastModifiedBy>Guillaume DEJARDIN</cp:lastModifiedBy>
  <cp:revision>46</cp:revision>
  <dcterms:modified xsi:type="dcterms:W3CDTF">2023-05-15T10:52:11Z</dcterms:modified>
</cp:coreProperties>
</file>